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9" r:id="rId4"/>
    <p:sldId id="296" r:id="rId5"/>
    <p:sldId id="301" r:id="rId6"/>
    <p:sldId id="260" r:id="rId7"/>
    <p:sldId id="261" r:id="rId8"/>
    <p:sldId id="297" r:id="rId9"/>
    <p:sldId id="298" r:id="rId10"/>
    <p:sldId id="300" r:id="rId11"/>
    <p:sldId id="29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5715000" type="screen16x10"/>
  <p:notesSz cx="6797675" cy="9926638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BCD82D1-23D4-4FD2-B886-55AA5FFA299D}">
          <p14:sldIdLst>
            <p14:sldId id="256"/>
            <p14:sldId id="257"/>
          </p14:sldIdLst>
        </p14:section>
        <p14:section name="Intro" id="{FC98F214-2807-42BD-ACDC-4E9A5A5E4897}">
          <p14:sldIdLst>
            <p14:sldId id="259"/>
            <p14:sldId id="296"/>
            <p14:sldId id="301"/>
            <p14:sldId id="260"/>
          </p14:sldIdLst>
        </p14:section>
        <p14:section name="ETR" id="{DF874C71-B950-426F-8D88-931F3C3988D8}">
          <p14:sldIdLst>
            <p14:sldId id="261"/>
          </p14:sldIdLst>
        </p14:section>
        <p14:section name="Methodology" id="{0878F184-CFB5-460C-86D4-4B38C6C39FD0}">
          <p14:sldIdLst>
            <p14:sldId id="297"/>
          </p14:sldIdLst>
        </p14:section>
        <p14:section name="Scenarios" id="{88FB5EB2-DD7E-4A57-AA57-1B9EE35D0974}">
          <p14:sldIdLst>
            <p14:sldId id="298"/>
            <p14:sldId id="300"/>
          </p14:sldIdLst>
        </p14:section>
        <p14:section name="Results" id="{8A98ECCE-4C95-4D5E-A3A4-FAFDBE4417E1}">
          <p14:sldIdLst>
            <p14:sldId id="299"/>
          </p14:sldIdLst>
        </p14:section>
        <p14:section name="Support" id="{CDB5D5A0-A10E-4373-A403-EC6E4681C3EC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6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6101" autoAdjust="0"/>
  </p:normalViewPr>
  <p:slideViewPr>
    <p:cSldViewPr snapToGrid="0">
      <p:cViewPr varScale="1">
        <p:scale>
          <a:sx n="134" d="100"/>
          <a:sy n="134" d="100"/>
        </p:scale>
        <p:origin x="396" y="114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\Desktop\Documents\Doktor-Seminar\2018\2018\HH_quintile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\Desktop\Documents\Doktor-Seminar\2018\2018\HH_quintile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\Desktop\Documents\Doktor-Seminar\2018\2018\HH_quintile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MS\NEWAGE_REEEM_v2\results\coupling\household_disaggregation\report_pivot_merged_dias_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MS\NEWAGE_REEEM_v2\results\coupling\household_disaggregation\report_pivot_merged_dias_v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MS\NEWAGE_REEEM_v2\results\coupling\household_disaggregation\report_pivot_merged_dias_v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AMS\NEWAGE_REEEM_v2\results\coupling\household_disaggregation\report_pivot_merged_dias_v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Income budget dedicated to electricity and fossil fuels - Germany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Tabelle2!$P$164</c:f>
              <c:strCache>
                <c:ptCount val="1"/>
                <c:pt idx="0">
                  <c:v>First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Tabelle2!$Q$164:$U$164</c:f>
              <c:numCache>
                <c:formatCode>0%</c:formatCode>
                <c:ptCount val="5"/>
                <c:pt idx="0">
                  <c:v>7.8100000000000003E-2</c:v>
                </c:pt>
                <c:pt idx="1">
                  <c:v>6.4899999999999999E-2</c:v>
                </c:pt>
                <c:pt idx="2">
                  <c:v>7.0999999999999994E-2</c:v>
                </c:pt>
                <c:pt idx="3">
                  <c:v>7.8E-2</c:v>
                </c:pt>
                <c:pt idx="4">
                  <c:v>8.199999999999999E-2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034-B39A-CE49C5318AF0}"/>
            </c:ext>
          </c:extLst>
        </c:ser>
        <c:ser>
          <c:idx val="1"/>
          <c:order val="1"/>
          <c:tx>
            <c:strRef>
              <c:f>Tabelle2!$P$165</c:f>
              <c:strCache>
                <c:ptCount val="1"/>
                <c:pt idx="0">
                  <c:v>Second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Tabelle2!$Q$165:$U$165</c:f>
              <c:numCache>
                <c:formatCode>0%</c:formatCode>
                <c:ptCount val="5"/>
                <c:pt idx="0">
                  <c:v>6.5099999999999991E-2</c:v>
                </c:pt>
                <c:pt idx="1">
                  <c:v>5.4199999999999998E-2</c:v>
                </c:pt>
                <c:pt idx="2">
                  <c:v>6.0999999999999999E-2</c:v>
                </c:pt>
                <c:pt idx="3">
                  <c:v>6.8000000000000005E-2</c:v>
                </c:pt>
                <c:pt idx="4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C7-4034-B39A-CE49C5318AF0}"/>
            </c:ext>
          </c:extLst>
        </c:ser>
        <c:ser>
          <c:idx val="2"/>
          <c:order val="2"/>
          <c:tx>
            <c:strRef>
              <c:f>Tabelle2!$P$166</c:f>
              <c:strCache>
                <c:ptCount val="1"/>
                <c:pt idx="0">
                  <c:v>Third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Tabelle2!$Q$166:$U$166</c:f>
              <c:numCache>
                <c:formatCode>0%</c:formatCode>
                <c:ptCount val="5"/>
                <c:pt idx="0">
                  <c:v>5.8299999999999998E-2</c:v>
                </c:pt>
                <c:pt idx="1">
                  <c:v>4.9200000000000001E-2</c:v>
                </c:pt>
                <c:pt idx="2">
                  <c:v>5.4000000000000006E-2</c:v>
                </c:pt>
                <c:pt idx="3">
                  <c:v>6.4000000000000001E-2</c:v>
                </c:pt>
                <c:pt idx="4">
                  <c:v>6.7000000000000004E-2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C7-4034-B39A-CE49C5318AF0}"/>
            </c:ext>
          </c:extLst>
        </c:ser>
        <c:ser>
          <c:idx val="3"/>
          <c:order val="3"/>
          <c:tx>
            <c:strRef>
              <c:f>Tabelle2!$P$167</c:f>
              <c:strCache>
                <c:ptCount val="1"/>
                <c:pt idx="0">
                  <c:v>Fourth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Tabelle2!$Q$167:$U$167</c:f>
              <c:numCache>
                <c:formatCode>0%</c:formatCode>
                <c:ptCount val="5"/>
                <c:pt idx="0">
                  <c:v>5.1799999999999999E-2</c:v>
                </c:pt>
                <c:pt idx="1">
                  <c:v>4.41E-2</c:v>
                </c:pt>
                <c:pt idx="2">
                  <c:v>4.9000000000000002E-2</c:v>
                </c:pt>
                <c:pt idx="3">
                  <c:v>5.7999999999999996E-2</c:v>
                </c:pt>
                <c:pt idx="4">
                  <c:v>6.0999999999999999E-2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C7-4034-B39A-CE49C5318AF0}"/>
            </c:ext>
          </c:extLst>
        </c:ser>
        <c:ser>
          <c:idx val="4"/>
          <c:order val="4"/>
          <c:tx>
            <c:strRef>
              <c:f>Tabelle2!$P$168</c:f>
              <c:strCache>
                <c:ptCount val="1"/>
                <c:pt idx="0">
                  <c:v>Fifth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Tabelle2!$Q$168:$U$168</c:f>
              <c:numCache>
                <c:formatCode>0%</c:formatCode>
                <c:ptCount val="5"/>
                <c:pt idx="0">
                  <c:v>4.2599999999999999E-2</c:v>
                </c:pt>
                <c:pt idx="1">
                  <c:v>3.5499999999999997E-2</c:v>
                </c:pt>
                <c:pt idx="2">
                  <c:v>0.04</c:v>
                </c:pt>
                <c:pt idx="3">
                  <c:v>4.5999999999999999E-2</c:v>
                </c:pt>
                <c:pt idx="4">
                  <c:v>4.9000000000000002E-2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BC7-4034-B39A-CE49C5318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368304"/>
        <c:axId val="156368864"/>
      </c:lineChart>
      <c:catAx>
        <c:axId val="156368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864"/>
        <c:crosses val="autoZero"/>
        <c:auto val="1"/>
        <c:lblAlgn val="ctr"/>
        <c:lblOffset val="100"/>
        <c:noMultiLvlLbl val="0"/>
      </c:catAx>
      <c:valAx>
        <c:axId val="15636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%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income</a:t>
                </a:r>
                <a:r>
                  <a:rPr lang="de-DE" dirty="0" smtClean="0"/>
                  <a:t> </a:t>
                </a:r>
                <a:r>
                  <a:rPr lang="de-DE" dirty="0" err="1"/>
                  <a:t>dedicated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electricity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fossil </a:t>
                </a:r>
                <a:r>
                  <a:rPr lang="de-DE" dirty="0" err="1"/>
                  <a:t>fuels</a:t>
                </a:r>
                <a:endParaRPr lang="de-D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[report_pivot_merged_dias_v3.xlsx]abs_sector_hh_yr_2!PivotTable1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Composition of energy goods consumption in the EU-28 for lowest and highest income groups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0488738546670835"/>
          <c:y val="0.12448335134578765"/>
          <c:w val="0.87903942061393947"/>
          <c:h val="0.5173761966976829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abs_sector_hh_yr_2!$B$1:$B$2</c:f>
              <c:strCache>
                <c:ptCount val="1"/>
                <c:pt idx="0">
                  <c:v>Electricity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abs_sector_hh_yr_2!$B$3:$B$45</c:f>
              <c:numCache>
                <c:formatCode>General</c:formatCode>
                <c:ptCount val="32"/>
                <c:pt idx="0">
                  <c:v>27.081403563028818</c:v>
                </c:pt>
                <c:pt idx="1">
                  <c:v>30.253481088886268</c:v>
                </c:pt>
                <c:pt idx="2">
                  <c:v>30.320816184694472</c:v>
                </c:pt>
                <c:pt idx="3">
                  <c:v>30.780991907458962</c:v>
                </c:pt>
                <c:pt idx="4">
                  <c:v>31.565364011332903</c:v>
                </c:pt>
                <c:pt idx="5">
                  <c:v>31.588761564568259</c:v>
                </c:pt>
                <c:pt idx="6">
                  <c:v>32.317030329142071</c:v>
                </c:pt>
                <c:pt idx="7">
                  <c:v>33.824330288031675</c:v>
                </c:pt>
                <c:pt idx="8">
                  <c:v>35.325788510130828</c:v>
                </c:pt>
                <c:pt idx="9">
                  <c:v>34.451700468115817</c:v>
                </c:pt>
                <c:pt idx="10">
                  <c:v>34.09461648044752</c:v>
                </c:pt>
                <c:pt idx="11">
                  <c:v>34.222852417937368</c:v>
                </c:pt>
                <c:pt idx="12">
                  <c:v>42.088000256903371</c:v>
                </c:pt>
                <c:pt idx="13">
                  <c:v>41.307483118857341</c:v>
                </c:pt>
                <c:pt idx="14">
                  <c:v>44.703133828928621</c:v>
                </c:pt>
                <c:pt idx="15">
                  <c:v>43.021092165128543</c:v>
                </c:pt>
                <c:pt idx="16">
                  <c:v>48.177328841707073</c:v>
                </c:pt>
                <c:pt idx="17">
                  <c:v>56.672231294491034</c:v>
                </c:pt>
                <c:pt idx="18">
                  <c:v>56.245077232043585</c:v>
                </c:pt>
                <c:pt idx="19">
                  <c:v>56.694768303752397</c:v>
                </c:pt>
                <c:pt idx="20">
                  <c:v>58.046524544772723</c:v>
                </c:pt>
                <c:pt idx="21">
                  <c:v>57.7005716487526</c:v>
                </c:pt>
                <c:pt idx="22">
                  <c:v>61.114840299060795</c:v>
                </c:pt>
                <c:pt idx="23">
                  <c:v>62.942168480302058</c:v>
                </c:pt>
                <c:pt idx="24">
                  <c:v>65.355090420630646</c:v>
                </c:pt>
                <c:pt idx="25">
                  <c:v>64.804840923728591</c:v>
                </c:pt>
                <c:pt idx="26">
                  <c:v>62.481791041822973</c:v>
                </c:pt>
                <c:pt idx="27">
                  <c:v>64.492784391663804</c:v>
                </c:pt>
                <c:pt idx="28">
                  <c:v>76.981884421935433</c:v>
                </c:pt>
                <c:pt idx="29">
                  <c:v>74.942189045027149</c:v>
                </c:pt>
                <c:pt idx="30">
                  <c:v>85.947437267281458</c:v>
                </c:pt>
                <c:pt idx="31">
                  <c:v>79.678579139144844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C-4B19-AE8F-C3AC5692A00B}"/>
            </c:ext>
          </c:extLst>
        </c:ser>
        <c:ser>
          <c:idx val="1"/>
          <c:order val="1"/>
          <c:tx>
            <c:strRef>
              <c:f>abs_sector_hh_yr_2!$C$1:$C$2</c:f>
              <c:strCache>
                <c:ptCount val="1"/>
                <c:pt idx="0">
                  <c:v>Oil Products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abs_sector_hh_yr_2!$C$3:$C$45</c:f>
              <c:numCache>
                <c:formatCode>General</c:formatCode>
                <c:ptCount val="32"/>
                <c:pt idx="0">
                  <c:v>25.90583586255908</c:v>
                </c:pt>
                <c:pt idx="1">
                  <c:v>20.994244395933794</c:v>
                </c:pt>
                <c:pt idx="2">
                  <c:v>20.796556631469286</c:v>
                </c:pt>
                <c:pt idx="3">
                  <c:v>20.270687054779266</c:v>
                </c:pt>
                <c:pt idx="4">
                  <c:v>20.151937280592108</c:v>
                </c:pt>
                <c:pt idx="5">
                  <c:v>20.359554356279098</c:v>
                </c:pt>
                <c:pt idx="6">
                  <c:v>19.070790665971128</c:v>
                </c:pt>
                <c:pt idx="7">
                  <c:v>16.330496045643759</c:v>
                </c:pt>
                <c:pt idx="8">
                  <c:v>15.324618022979745</c:v>
                </c:pt>
                <c:pt idx="9">
                  <c:v>16.069905053813454</c:v>
                </c:pt>
                <c:pt idx="10">
                  <c:v>17.038244178367329</c:v>
                </c:pt>
                <c:pt idx="11">
                  <c:v>18.411251710707795</c:v>
                </c:pt>
                <c:pt idx="12">
                  <c:v>8.6278785753326339</c:v>
                </c:pt>
                <c:pt idx="13">
                  <c:v>10.388278691482409</c:v>
                </c:pt>
                <c:pt idx="14">
                  <c:v>7.9570649552745305</c:v>
                </c:pt>
                <c:pt idx="15">
                  <c:v>8.0470970818802368</c:v>
                </c:pt>
                <c:pt idx="16">
                  <c:v>93.05862667228871</c:v>
                </c:pt>
                <c:pt idx="17">
                  <c:v>78.648222426386056</c:v>
                </c:pt>
                <c:pt idx="18">
                  <c:v>77.716015076167508</c:v>
                </c:pt>
                <c:pt idx="19">
                  <c:v>74.420604596383455</c:v>
                </c:pt>
                <c:pt idx="20">
                  <c:v>73.942234596069227</c:v>
                </c:pt>
                <c:pt idx="21">
                  <c:v>74.309594943662702</c:v>
                </c:pt>
                <c:pt idx="22">
                  <c:v>71.475826600039639</c:v>
                </c:pt>
                <c:pt idx="23">
                  <c:v>64.006943074246735</c:v>
                </c:pt>
                <c:pt idx="24">
                  <c:v>56.117589996375798</c:v>
                </c:pt>
                <c:pt idx="25">
                  <c:v>59.793145343839434</c:v>
                </c:pt>
                <c:pt idx="26">
                  <c:v>61.888463259809647</c:v>
                </c:pt>
                <c:pt idx="27">
                  <c:v>70.234369620132682</c:v>
                </c:pt>
                <c:pt idx="28">
                  <c:v>39.973870180164504</c:v>
                </c:pt>
                <c:pt idx="29">
                  <c:v>42.659207933205963</c:v>
                </c:pt>
                <c:pt idx="30">
                  <c:v>30.754671319764462</c:v>
                </c:pt>
                <c:pt idx="31">
                  <c:v>30.121481219299902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2C-4B19-AE8F-C3AC5692A00B}"/>
            </c:ext>
          </c:extLst>
        </c:ser>
        <c:ser>
          <c:idx val="2"/>
          <c:order val="2"/>
          <c:tx>
            <c:strRef>
              <c:f>abs_sector_hh_yr_2!$D$1:$D$2</c:f>
              <c:strCache>
                <c:ptCount val="1"/>
                <c:pt idx="0">
                  <c:v>Gas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abs_sector_hh_yr_2!$D$3:$D$45</c:f>
              <c:numCache>
                <c:formatCode>General</c:formatCode>
                <c:ptCount val="32"/>
                <c:pt idx="0">
                  <c:v>5.6215116602024082</c:v>
                </c:pt>
                <c:pt idx="1">
                  <c:v>4.4327895082574429</c:v>
                </c:pt>
                <c:pt idx="2">
                  <c:v>4.1346801505389159</c:v>
                </c:pt>
                <c:pt idx="3">
                  <c:v>3.561687911530429</c:v>
                </c:pt>
                <c:pt idx="4">
                  <c:v>3.4142398546760626</c:v>
                </c:pt>
                <c:pt idx="5">
                  <c:v>3.423032894303728</c:v>
                </c:pt>
                <c:pt idx="6">
                  <c:v>4.0362036698220587</c:v>
                </c:pt>
                <c:pt idx="7">
                  <c:v>2.5403942714997276</c:v>
                </c:pt>
                <c:pt idx="8">
                  <c:v>1.9947161806511062</c:v>
                </c:pt>
                <c:pt idx="9">
                  <c:v>2.3157651046211982</c:v>
                </c:pt>
                <c:pt idx="10">
                  <c:v>2.4621076799881818</c:v>
                </c:pt>
                <c:pt idx="11">
                  <c:v>4.0520514704272328</c:v>
                </c:pt>
                <c:pt idx="12">
                  <c:v>0.83953148878896333</c:v>
                </c:pt>
                <c:pt idx="13">
                  <c:v>0.97720891544039079</c:v>
                </c:pt>
                <c:pt idx="14">
                  <c:v>0.64645616104925918</c:v>
                </c:pt>
                <c:pt idx="15">
                  <c:v>0.64031503041894855</c:v>
                </c:pt>
                <c:pt idx="16">
                  <c:v>10.037130226536073</c:v>
                </c:pt>
                <c:pt idx="17">
                  <c:v>8.4218092439162433</c:v>
                </c:pt>
                <c:pt idx="18">
                  <c:v>7.7982553798670224</c:v>
                </c:pt>
                <c:pt idx="19">
                  <c:v>6.7128100864455966</c:v>
                </c:pt>
                <c:pt idx="20">
                  <c:v>6.4450128961838278</c:v>
                </c:pt>
                <c:pt idx="21">
                  <c:v>6.420753487666242</c:v>
                </c:pt>
                <c:pt idx="22">
                  <c:v>7.5000126219028811</c:v>
                </c:pt>
                <c:pt idx="23">
                  <c:v>4.7972663803526716</c:v>
                </c:pt>
                <c:pt idx="24">
                  <c:v>3.6816274032021843</c:v>
                </c:pt>
                <c:pt idx="25">
                  <c:v>4.3458413578015191</c:v>
                </c:pt>
                <c:pt idx="26">
                  <c:v>4.4936964840860325</c:v>
                </c:pt>
                <c:pt idx="27">
                  <c:v>7.4932234566039195</c:v>
                </c:pt>
                <c:pt idx="28">
                  <c:v>1.623649421208097</c:v>
                </c:pt>
                <c:pt idx="29">
                  <c:v>1.8079376741540585</c:v>
                </c:pt>
                <c:pt idx="30">
                  <c:v>1.242771735020938</c:v>
                </c:pt>
                <c:pt idx="31">
                  <c:v>1.1750825098265203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2C-4B19-AE8F-C3AC5692A00B}"/>
            </c:ext>
          </c:extLst>
        </c:ser>
        <c:ser>
          <c:idx val="3"/>
          <c:order val="3"/>
          <c:tx>
            <c:strRef>
              <c:f>abs_sector_hh_yr_2!$E$1:$E$2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abs_sector_hh_yr_2!$E$3:$E$45</c:f>
              <c:numCache>
                <c:formatCode>General</c:formatCode>
                <c:ptCount val="32"/>
                <c:pt idx="0">
                  <c:v>0.28525701501326839</c:v>
                </c:pt>
                <c:pt idx="1">
                  <c:v>0.21317315845262383</c:v>
                </c:pt>
                <c:pt idx="2">
                  <c:v>0.2007020045386243</c:v>
                </c:pt>
                <c:pt idx="3">
                  <c:v>9.6085031087464315E-2</c:v>
                </c:pt>
                <c:pt idx="4">
                  <c:v>7.9048856180173183E-2</c:v>
                </c:pt>
                <c:pt idx="5">
                  <c:v>7.7599450778616977E-2</c:v>
                </c:pt>
                <c:pt idx="6">
                  <c:v>0.18285692096331671</c:v>
                </c:pt>
                <c:pt idx="7">
                  <c:v>0.13046682151654576</c:v>
                </c:pt>
                <c:pt idx="8">
                  <c:v>3.0129049641907272E-2</c:v>
                </c:pt>
                <c:pt idx="9">
                  <c:v>3.6595452440013887E-2</c:v>
                </c:pt>
                <c:pt idx="10">
                  <c:v>3.8736519120669409E-2</c:v>
                </c:pt>
                <c:pt idx="11">
                  <c:v>0.15847212351700582</c:v>
                </c:pt>
                <c:pt idx="12">
                  <c:v>6.5755739459591817E-2</c:v>
                </c:pt>
                <c:pt idx="13">
                  <c:v>1.5079749146311466E-2</c:v>
                </c:pt>
                <c:pt idx="14">
                  <c:v>5.2173453811440703E-3</c:v>
                </c:pt>
                <c:pt idx="15">
                  <c:v>5.1581506704522937E-3</c:v>
                </c:pt>
                <c:pt idx="16">
                  <c:v>0.29148686949607533</c:v>
                </c:pt>
                <c:pt idx="17">
                  <c:v>0.22747608047276974</c:v>
                </c:pt>
                <c:pt idx="18">
                  <c:v>0.21478523133602156</c:v>
                </c:pt>
                <c:pt idx="19">
                  <c:v>0.10045974773530512</c:v>
                </c:pt>
                <c:pt idx="20">
                  <c:v>8.2197604773597929E-2</c:v>
                </c:pt>
                <c:pt idx="21">
                  <c:v>8.0131510365299322E-2</c:v>
                </c:pt>
                <c:pt idx="22">
                  <c:v>0.19891656212544143</c:v>
                </c:pt>
                <c:pt idx="23">
                  <c:v>0.15239761603137497</c:v>
                </c:pt>
                <c:pt idx="24">
                  <c:v>3.2074690270154971E-2</c:v>
                </c:pt>
                <c:pt idx="25">
                  <c:v>3.9386745206317138E-2</c:v>
                </c:pt>
                <c:pt idx="26">
                  <c:v>4.0630853264542417E-2</c:v>
                </c:pt>
                <c:pt idx="27">
                  <c:v>0.1705027852155731</c:v>
                </c:pt>
                <c:pt idx="28">
                  <c:v>7.9140822634305455E-2</c:v>
                </c:pt>
                <c:pt idx="29">
                  <c:v>1.6773006954177373E-2</c:v>
                </c:pt>
                <c:pt idx="30">
                  <c:v>5.6711085651895256E-3</c:v>
                </c:pt>
                <c:pt idx="31">
                  <c:v>5.4076958556505241E-3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2C-4B19-AE8F-C3AC5692A00B}"/>
            </c:ext>
          </c:extLst>
        </c:ser>
        <c:ser>
          <c:idx val="4"/>
          <c:order val="4"/>
          <c:tx>
            <c:strRef>
              <c:f>abs_sector_hh_yr_2!$F$1:$F$2</c:f>
              <c:strCache>
                <c:ptCount val="1"/>
                <c:pt idx="0">
                  <c:v>ESD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abs_sector_hh_yr_2!$F$3:$F$45</c:f>
              <c:numCache>
                <c:formatCode>General</c:formatCode>
                <c:ptCount val="32"/>
                <c:pt idx="2">
                  <c:v>1.3997412975171137</c:v>
                </c:pt>
                <c:pt idx="3">
                  <c:v>0.33518082207249073</c:v>
                </c:pt>
                <c:pt idx="7">
                  <c:v>6.9230336317855414</c:v>
                </c:pt>
                <c:pt idx="8">
                  <c:v>0.86645844495940239</c:v>
                </c:pt>
                <c:pt idx="12">
                  <c:v>24.036651710031169</c:v>
                </c:pt>
                <c:pt idx="13">
                  <c:v>14.158668337617515</c:v>
                </c:pt>
                <c:pt idx="18">
                  <c:v>2.9975322651932617</c:v>
                </c:pt>
                <c:pt idx="19">
                  <c:v>0.67041156230184451</c:v>
                </c:pt>
                <c:pt idx="23">
                  <c:v>15.103624285744075</c:v>
                </c:pt>
                <c:pt idx="24">
                  <c:v>1.7218550154152827</c:v>
                </c:pt>
                <c:pt idx="28">
                  <c:v>64.882682567221124</c:v>
                </c:pt>
                <c:pt idx="29">
                  <c:v>31.411164688694598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2C-4B19-AE8F-C3AC5692A00B}"/>
            </c:ext>
          </c:extLst>
        </c:ser>
        <c:ser>
          <c:idx val="5"/>
          <c:order val="5"/>
          <c:tx>
            <c:strRef>
              <c:f>abs_sector_hh_yr_2!$G$1:$G$2</c:f>
              <c:strCache>
                <c:ptCount val="1"/>
                <c:pt idx="0">
                  <c:v>LS Taxation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abs_sector_hh_yr_2!$G$3:$G$45</c:f>
              <c:numCache>
                <c:formatCode>General</c:formatCode>
                <c:ptCount val="32"/>
                <c:pt idx="3">
                  <c:v>3.0860821844175619</c:v>
                </c:pt>
                <c:pt idx="8">
                  <c:v>9.4287343084970381</c:v>
                </c:pt>
                <c:pt idx="13">
                  <c:v>8.0314960665237596</c:v>
                </c:pt>
                <c:pt idx="19">
                  <c:v>9.2095706678945373</c:v>
                </c:pt>
                <c:pt idx="24">
                  <c:v>30.08538806690748</c:v>
                </c:pt>
                <c:pt idx="29">
                  <c:v>29.839502140085159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2C-4B19-AE8F-C3AC5692A00B}"/>
            </c:ext>
          </c:extLst>
        </c:ser>
        <c:ser>
          <c:idx val="6"/>
          <c:order val="6"/>
          <c:tx>
            <c:strRef>
              <c:f>abs_sector_hh_yr_2!$H$1:$H$2</c:f>
              <c:strCache>
                <c:ptCount val="1"/>
                <c:pt idx="0">
                  <c:v>PA Taxation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abs_sector_hh_yr_2!$A$3:$A$45</c:f>
              <c:multiLvlStrCache>
                <c:ptCount val="32"/>
                <c:lvl>
                  <c:pt idx="0">
                    <c:v>REF</c:v>
                  </c:pt>
                  <c:pt idx="1">
                    <c:v>REF</c:v>
                  </c:pt>
                  <c:pt idx="2">
                    <c:v>Base</c:v>
                  </c:pt>
                  <c:pt idx="3">
                    <c:v>LS</c:v>
                  </c:pt>
                  <c:pt idx="4">
                    <c:v>PA_EU</c:v>
                  </c:pt>
                  <c:pt idx="5">
                    <c:v>PA</c:v>
                  </c:pt>
                  <c:pt idx="6">
                    <c:v>REF</c:v>
                  </c:pt>
                  <c:pt idx="7">
                    <c:v>Base</c:v>
                  </c:pt>
                  <c:pt idx="8">
                    <c:v>LS</c:v>
                  </c:pt>
                  <c:pt idx="9">
                    <c:v>PA_EU</c:v>
                  </c:pt>
                  <c:pt idx="10">
                    <c:v>PA</c:v>
                  </c:pt>
                  <c:pt idx="11">
                    <c:v>REF</c:v>
                  </c:pt>
                  <c:pt idx="12">
                    <c:v>Base</c:v>
                  </c:pt>
                  <c:pt idx="13">
                    <c:v>LS</c:v>
                  </c:pt>
                  <c:pt idx="14">
                    <c:v>PA_EU</c:v>
                  </c:pt>
                  <c:pt idx="15">
                    <c:v>PA</c:v>
                  </c:pt>
                  <c:pt idx="16">
                    <c:v>REF</c:v>
                  </c:pt>
                  <c:pt idx="17">
                    <c:v>REF</c:v>
                  </c:pt>
                  <c:pt idx="18">
                    <c:v>Base</c:v>
                  </c:pt>
                  <c:pt idx="19">
                    <c:v>LS</c:v>
                  </c:pt>
                  <c:pt idx="20">
                    <c:v>PA_EU</c:v>
                  </c:pt>
                  <c:pt idx="21">
                    <c:v>PA</c:v>
                  </c:pt>
                  <c:pt idx="22">
                    <c:v>REF</c:v>
                  </c:pt>
                  <c:pt idx="23">
                    <c:v>Base</c:v>
                  </c:pt>
                  <c:pt idx="24">
                    <c:v>LS</c:v>
                  </c:pt>
                  <c:pt idx="25">
                    <c:v>PA_EU</c:v>
                  </c:pt>
                  <c:pt idx="26">
                    <c:v>PA</c:v>
                  </c:pt>
                  <c:pt idx="27">
                    <c:v>REF</c:v>
                  </c:pt>
                  <c:pt idx="28">
                    <c:v>Base</c:v>
                  </c:pt>
                  <c:pt idx="29">
                    <c:v>LS</c:v>
                  </c:pt>
                  <c:pt idx="30">
                    <c:v>PA_EU</c:v>
                  </c:pt>
                  <c:pt idx="31">
                    <c:v>PA</c:v>
                  </c:pt>
                </c:lvl>
                <c:lvl>
                  <c:pt idx="0">
                    <c:v>2011</c:v>
                  </c:pt>
                  <c:pt idx="1">
                    <c:v>2030</c:v>
                  </c:pt>
                  <c:pt idx="6">
                    <c:v>2040</c:v>
                  </c:pt>
                  <c:pt idx="11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22">
                    <c:v>2040</c:v>
                  </c:pt>
                  <c:pt idx="27">
                    <c:v>2050</c:v>
                  </c:pt>
                </c:lvl>
                <c:lvl>
                  <c:pt idx="0">
                    <c:v>hh1</c:v>
                  </c:pt>
                  <c:pt idx="16">
                    <c:v>hh5</c:v>
                  </c:pt>
                </c:lvl>
              </c:multiLvlStrCache>
            </c:multiLvlStrRef>
          </c:cat>
          <c:val>
            <c:numRef>
              <c:f>abs_sector_hh_yr_2!$H$3:$H$45</c:f>
              <c:numCache>
                <c:formatCode>General</c:formatCode>
                <c:ptCount val="32"/>
                <c:pt idx="4">
                  <c:v>3.9660999479473382</c:v>
                </c:pt>
                <c:pt idx="5">
                  <c:v>4.2194723344364631</c:v>
                </c:pt>
                <c:pt idx="9">
                  <c:v>6.8105907028940535</c:v>
                </c:pt>
                <c:pt idx="10">
                  <c:v>7.2682569700616977</c:v>
                </c:pt>
                <c:pt idx="14">
                  <c:v>23.496924422441836</c:v>
                </c:pt>
                <c:pt idx="15">
                  <c:v>24.625503896957696</c:v>
                </c:pt>
                <c:pt idx="20">
                  <c:v>11.908568523209693</c:v>
                </c:pt>
                <c:pt idx="21">
                  <c:v>12.618450488871746</c:v>
                </c:pt>
                <c:pt idx="25">
                  <c:v>21.561758195252331</c:v>
                </c:pt>
                <c:pt idx="26">
                  <c:v>22.397206337923151</c:v>
                </c:pt>
                <c:pt idx="30">
                  <c:v>83.264305604578638</c:v>
                </c:pt>
                <c:pt idx="31">
                  <c:v>84.461496820523095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2C-4B19-AE8F-C3AC5692A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1314704"/>
        <c:axId val="854534960"/>
      </c:barChart>
      <c:catAx>
        <c:axId val="18131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54534960"/>
        <c:crosses val="autoZero"/>
        <c:auto val="1"/>
        <c:lblAlgn val="ctr"/>
        <c:lblOffset val="100"/>
        <c:noMultiLvlLbl val="0"/>
      </c:catAx>
      <c:valAx>
        <c:axId val="85453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Share of Energy Goods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131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6665119026186705E-2"/>
          <c:y val="0.9221864658222072"/>
          <c:w val="0.91525626083743139"/>
          <c:h val="6.3839411377925592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[report_pivot_merged_dias_v3.xlsx]RA_hh_par_yr!PivotTable103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Gross income development in the EU-28 for lowest and highest income groups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2216884441791347"/>
          <c:y val="0.15357908130336168"/>
          <c:w val="0.86065392547953157"/>
          <c:h val="0.635716682955614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RA_hh_par_yr!$B$1:$B$2</c:f>
              <c:strCache>
                <c:ptCount val="1"/>
                <c:pt idx="0">
                  <c:v>hh1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RA_hh_par_yr!$A$3:$A$27</c:f>
              <c:multiLvlStrCache>
                <c:ptCount val="20"/>
                <c:lvl>
                  <c:pt idx="0">
                    <c:v>REF</c:v>
                  </c:pt>
                  <c:pt idx="1">
                    <c:v>Base</c:v>
                  </c:pt>
                  <c:pt idx="2">
                    <c:v>LS</c:v>
                  </c:pt>
                  <c:pt idx="3">
                    <c:v>PA_EU</c:v>
                  </c:pt>
                  <c:pt idx="4">
                    <c:v>PA</c:v>
                  </c:pt>
                  <c:pt idx="5">
                    <c:v>REF</c:v>
                  </c:pt>
                  <c:pt idx="6">
                    <c:v>Base</c:v>
                  </c:pt>
                  <c:pt idx="7">
                    <c:v>LS</c:v>
                  </c:pt>
                  <c:pt idx="8">
                    <c:v>PA_EU</c:v>
                  </c:pt>
                  <c:pt idx="9">
                    <c:v>PA</c:v>
                  </c:pt>
                  <c:pt idx="10">
                    <c:v>REF</c:v>
                  </c:pt>
                  <c:pt idx="11">
                    <c:v>Base</c:v>
                  </c:pt>
                  <c:pt idx="12">
                    <c:v>LS</c:v>
                  </c:pt>
                  <c:pt idx="13">
                    <c:v>PA_EU</c:v>
                  </c:pt>
                  <c:pt idx="14">
                    <c:v>PA</c:v>
                  </c:pt>
                  <c:pt idx="15">
                    <c:v>REF</c:v>
                  </c:pt>
                  <c:pt idx="16">
                    <c:v>Base</c:v>
                  </c:pt>
                  <c:pt idx="17">
                    <c:v>LS</c:v>
                  </c:pt>
                  <c:pt idx="18">
                    <c:v>PA_EU</c:v>
                  </c:pt>
                  <c:pt idx="19">
                    <c:v>PA</c:v>
                  </c:pt>
                </c:lvl>
                <c:lvl>
                  <c:pt idx="0">
                    <c:v>2011</c:v>
                  </c:pt>
                  <c:pt idx="5">
                    <c:v>2030</c:v>
                  </c:pt>
                  <c:pt idx="10">
                    <c:v>2040</c:v>
                  </c:pt>
                  <c:pt idx="15">
                    <c:v>2050</c:v>
                  </c:pt>
                </c:lvl>
              </c:multiLvlStrCache>
            </c:multiLvlStrRef>
          </c:cat>
          <c:val>
            <c:numRef>
              <c:f>RA_hh_par_yr!$B$3:$B$27</c:f>
              <c:numCache>
                <c:formatCode>0.00%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1.2158480934818381</c:v>
                </c:pt>
                <c:pt idx="6">
                  <c:v>1.2036238116308688</c:v>
                </c:pt>
                <c:pt idx="7">
                  <c:v>1.1956748215619808</c:v>
                </c:pt>
                <c:pt idx="8">
                  <c:v>1.2244860702777258</c:v>
                </c:pt>
                <c:pt idx="9">
                  <c:v>1.218919144566796</c:v>
                </c:pt>
                <c:pt idx="10">
                  <c:v>1.3706830713572458</c:v>
                </c:pt>
                <c:pt idx="11">
                  <c:v>1.3748491257562354</c:v>
                </c:pt>
                <c:pt idx="12">
                  <c:v>1.3714967236620488</c:v>
                </c:pt>
                <c:pt idx="13">
                  <c:v>1.3815680010647642</c:v>
                </c:pt>
                <c:pt idx="14">
                  <c:v>1.3148398445924339</c:v>
                </c:pt>
                <c:pt idx="15">
                  <c:v>1.6212378282909043</c:v>
                </c:pt>
                <c:pt idx="16">
                  <c:v>1.6235479949005498</c:v>
                </c:pt>
                <c:pt idx="17">
                  <c:v>1.6482273973272186</c:v>
                </c:pt>
                <c:pt idx="18">
                  <c:v>1.7043830049379007</c:v>
                </c:pt>
                <c:pt idx="19">
                  <c:v>1.5644912600414951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3-4F82-8DD7-4BBCAECC35F7}"/>
            </c:ext>
          </c:extLst>
        </c:ser>
        <c:ser>
          <c:idx val="1"/>
          <c:order val="1"/>
          <c:tx>
            <c:strRef>
              <c:f>RA_hh_par_yr!$C$1:$C$2</c:f>
              <c:strCache>
                <c:ptCount val="1"/>
                <c:pt idx="0">
                  <c:v>hh5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RA_hh_par_yr!$A$3:$A$27</c:f>
              <c:multiLvlStrCache>
                <c:ptCount val="20"/>
                <c:lvl>
                  <c:pt idx="0">
                    <c:v>REF</c:v>
                  </c:pt>
                  <c:pt idx="1">
                    <c:v>Base</c:v>
                  </c:pt>
                  <c:pt idx="2">
                    <c:v>LS</c:v>
                  </c:pt>
                  <c:pt idx="3">
                    <c:v>PA_EU</c:v>
                  </c:pt>
                  <c:pt idx="4">
                    <c:v>PA</c:v>
                  </c:pt>
                  <c:pt idx="5">
                    <c:v>REF</c:v>
                  </c:pt>
                  <c:pt idx="6">
                    <c:v>Base</c:v>
                  </c:pt>
                  <c:pt idx="7">
                    <c:v>LS</c:v>
                  </c:pt>
                  <c:pt idx="8">
                    <c:v>PA_EU</c:v>
                  </c:pt>
                  <c:pt idx="9">
                    <c:v>PA</c:v>
                  </c:pt>
                  <c:pt idx="10">
                    <c:v>REF</c:v>
                  </c:pt>
                  <c:pt idx="11">
                    <c:v>Base</c:v>
                  </c:pt>
                  <c:pt idx="12">
                    <c:v>LS</c:v>
                  </c:pt>
                  <c:pt idx="13">
                    <c:v>PA_EU</c:v>
                  </c:pt>
                  <c:pt idx="14">
                    <c:v>PA</c:v>
                  </c:pt>
                  <c:pt idx="15">
                    <c:v>REF</c:v>
                  </c:pt>
                  <c:pt idx="16">
                    <c:v>Base</c:v>
                  </c:pt>
                  <c:pt idx="17">
                    <c:v>LS</c:v>
                  </c:pt>
                  <c:pt idx="18">
                    <c:v>PA_EU</c:v>
                  </c:pt>
                  <c:pt idx="19">
                    <c:v>PA</c:v>
                  </c:pt>
                </c:lvl>
                <c:lvl>
                  <c:pt idx="0">
                    <c:v>2011</c:v>
                  </c:pt>
                  <c:pt idx="5">
                    <c:v>2030</c:v>
                  </c:pt>
                  <c:pt idx="10">
                    <c:v>2040</c:v>
                  </c:pt>
                  <c:pt idx="15">
                    <c:v>2050</c:v>
                  </c:pt>
                </c:lvl>
              </c:multiLvlStrCache>
            </c:multiLvlStrRef>
          </c:cat>
          <c:val>
            <c:numRef>
              <c:f>RA_hh_par_yr!$C$3:$C$27</c:f>
              <c:numCache>
                <c:formatCode>0.00%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1.2901524449315644</c:v>
                </c:pt>
                <c:pt idx="6">
                  <c:v>1.2722100180166609</c:v>
                </c:pt>
                <c:pt idx="7">
                  <c:v>1.25375004630249</c:v>
                </c:pt>
                <c:pt idx="8">
                  <c:v>1.277831707385507</c:v>
                </c:pt>
                <c:pt idx="9">
                  <c:v>1.2700058901139846</c:v>
                </c:pt>
                <c:pt idx="10">
                  <c:v>1.4719522147553856</c:v>
                </c:pt>
                <c:pt idx="11">
                  <c:v>1.4483301751842352</c:v>
                </c:pt>
                <c:pt idx="12">
                  <c:v>1.4241575408789249</c:v>
                </c:pt>
                <c:pt idx="13">
                  <c:v>1.4527299447542839</c:v>
                </c:pt>
                <c:pt idx="14">
                  <c:v>1.3825250870037238</c:v>
                </c:pt>
                <c:pt idx="15">
                  <c:v>1.7251147867789811</c:v>
                </c:pt>
                <c:pt idx="16">
                  <c:v>1.6244196072253609</c:v>
                </c:pt>
                <c:pt idx="17">
                  <c:v>1.6403759131992923</c:v>
                </c:pt>
                <c:pt idx="18">
                  <c:v>1.6820871427208068</c:v>
                </c:pt>
                <c:pt idx="19">
                  <c:v>1.5202347548189949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43-4F82-8DD7-4BBCAECC3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91968736"/>
        <c:axId val="391968320"/>
      </c:barChart>
      <c:catAx>
        <c:axId val="39196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1968320"/>
        <c:crosses val="autoZero"/>
        <c:auto val="1"/>
        <c:lblAlgn val="ctr"/>
        <c:lblOffset val="100"/>
        <c:noMultiLvlLbl val="0"/>
      </c:catAx>
      <c:valAx>
        <c:axId val="391968320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Gross Income Development (2011 = 100%)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9196873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97783083973709"/>
          <c:y val="0.18954286451898428"/>
          <c:w val="8.4048406404073142E-2"/>
          <c:h val="0.1550308098280167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[report_pivot_merged_dias_v3.xlsx]share_gross_income_hh!PivotTable1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i</a:t>
            </a:r>
            <a:r>
              <a:rPr lang="en-US"/>
              <a:t>ncidence</a:t>
            </a:r>
            <a:r>
              <a:rPr lang="en-US" baseline="0"/>
              <a:t> of Carbon tax on two income groups in the EU-28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9.7571625748947441E-2"/>
          <c:y val="0.10756676557863501"/>
          <c:w val="0.81901481628875816"/>
          <c:h val="0.627516413934904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share_gross_income_hh!$B$1:$B$3</c:f>
              <c:strCache>
                <c:ptCount val="1"/>
                <c:pt idx="0">
                  <c:v>hh1 - Carbon taxes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share_gross_income_hh!$A$4:$A$19</c:f>
              <c:multiLvlStrCache>
                <c:ptCount val="12"/>
                <c:lvl>
                  <c:pt idx="0">
                    <c:v>Base</c:v>
                  </c:pt>
                  <c:pt idx="1">
                    <c:v>LS</c:v>
                  </c:pt>
                  <c:pt idx="2">
                    <c:v>PA_EU</c:v>
                  </c:pt>
                  <c:pt idx="3">
                    <c:v>PA</c:v>
                  </c:pt>
                  <c:pt idx="4">
                    <c:v>Base</c:v>
                  </c:pt>
                  <c:pt idx="5">
                    <c:v>LS</c:v>
                  </c:pt>
                  <c:pt idx="6">
                    <c:v>PA_EU</c:v>
                  </c:pt>
                  <c:pt idx="7">
                    <c:v>PA</c:v>
                  </c:pt>
                  <c:pt idx="8">
                    <c:v>Base</c:v>
                  </c:pt>
                  <c:pt idx="9">
                    <c:v>LS</c:v>
                  </c:pt>
                  <c:pt idx="10">
                    <c:v>PA_EU</c:v>
                  </c:pt>
                  <c:pt idx="11">
                    <c:v>PA</c:v>
                  </c:pt>
                </c:lvl>
                <c:lvl>
                  <c:pt idx="0">
                    <c:v>2030</c:v>
                  </c:pt>
                  <c:pt idx="4">
                    <c:v>2040</c:v>
                  </c:pt>
                  <c:pt idx="8">
                    <c:v>2050</c:v>
                  </c:pt>
                </c:lvl>
              </c:multiLvlStrCache>
            </c:multiLvlStrRef>
          </c:cat>
          <c:val>
            <c:numRef>
              <c:f>share_gross_income_hh!$B$4:$B$19</c:f>
              <c:numCache>
                <c:formatCode>General</c:formatCode>
                <c:ptCount val="12"/>
                <c:pt idx="0">
                  <c:v>2.737393357672212E-3</c:v>
                </c:pt>
                <c:pt idx="1">
                  <c:v>2.862345572767083E-3</c:v>
                </c:pt>
                <c:pt idx="2">
                  <c:v>3.7307445837616738E-3</c:v>
                </c:pt>
                <c:pt idx="3">
                  <c:v>3.9887962862832039E-3</c:v>
                </c:pt>
                <c:pt idx="4">
                  <c:v>7.3168873741004366E-3</c:v>
                </c:pt>
                <c:pt idx="5">
                  <c:v>7.3371067809499136E-3</c:v>
                </c:pt>
                <c:pt idx="6">
                  <c:v>5.5423145380817185E-3</c:v>
                </c:pt>
                <c:pt idx="7">
                  <c:v>6.2273807159257885E-3</c:v>
                </c:pt>
                <c:pt idx="8">
                  <c:v>1.6892786317782089E-2</c:v>
                </c:pt>
                <c:pt idx="9">
                  <c:v>8.2247193069731207E-3</c:v>
                </c:pt>
                <c:pt idx="10">
                  <c:v>1.5061851219479363E-2</c:v>
                </c:pt>
                <c:pt idx="11">
                  <c:v>1.7287910534096965E-2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25-4DBE-A434-0AC87D6E24FD}"/>
            </c:ext>
          </c:extLst>
        </c:ser>
        <c:ser>
          <c:idx val="2"/>
          <c:order val="2"/>
          <c:tx>
            <c:strRef>
              <c:f>share_gross_income_hh!$D$1:$D$3</c:f>
              <c:strCache>
                <c:ptCount val="1"/>
                <c:pt idx="0">
                  <c:v>hh5 - Carbon taxes (%)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share_gross_income_hh!$A$4:$A$19</c:f>
              <c:multiLvlStrCache>
                <c:ptCount val="12"/>
                <c:lvl>
                  <c:pt idx="0">
                    <c:v>Base</c:v>
                  </c:pt>
                  <c:pt idx="1">
                    <c:v>LS</c:v>
                  </c:pt>
                  <c:pt idx="2">
                    <c:v>PA_EU</c:v>
                  </c:pt>
                  <c:pt idx="3">
                    <c:v>PA</c:v>
                  </c:pt>
                  <c:pt idx="4">
                    <c:v>Base</c:v>
                  </c:pt>
                  <c:pt idx="5">
                    <c:v>LS</c:v>
                  </c:pt>
                  <c:pt idx="6">
                    <c:v>PA_EU</c:v>
                  </c:pt>
                  <c:pt idx="7">
                    <c:v>PA</c:v>
                  </c:pt>
                  <c:pt idx="8">
                    <c:v>Base</c:v>
                  </c:pt>
                  <c:pt idx="9">
                    <c:v>LS</c:v>
                  </c:pt>
                  <c:pt idx="10">
                    <c:v>PA_EU</c:v>
                  </c:pt>
                  <c:pt idx="11">
                    <c:v>PA</c:v>
                  </c:pt>
                </c:lvl>
                <c:lvl>
                  <c:pt idx="0">
                    <c:v>2030</c:v>
                  </c:pt>
                  <c:pt idx="4">
                    <c:v>2040</c:v>
                  </c:pt>
                  <c:pt idx="8">
                    <c:v>2050</c:v>
                  </c:pt>
                </c:lvl>
              </c:multiLvlStrCache>
            </c:multiLvlStrRef>
          </c:cat>
          <c:val>
            <c:numRef>
              <c:f>share_gross_income_hh!$D$4:$D$19</c:f>
              <c:numCache>
                <c:formatCode>General</c:formatCode>
                <c:ptCount val="12"/>
                <c:pt idx="0">
                  <c:v>7.6438983981714289E-4</c:v>
                </c:pt>
                <c:pt idx="1">
                  <c:v>1.1900909064028193E-3</c:v>
                </c:pt>
                <c:pt idx="2">
                  <c:v>1.6055002202889986E-3</c:v>
                </c:pt>
                <c:pt idx="3">
                  <c:v>1.7104198148602556E-3</c:v>
                </c:pt>
                <c:pt idx="4">
                  <c:v>1.9585617914612782E-3</c:v>
                </c:pt>
                <c:pt idx="5">
                  <c:v>3.4085302138947607E-3</c:v>
                </c:pt>
                <c:pt idx="6">
                  <c:v>2.5781931803488169E-3</c:v>
                </c:pt>
                <c:pt idx="7">
                  <c:v>2.7964864438280047E-3</c:v>
                </c:pt>
                <c:pt idx="8">
                  <c:v>6.4722017265608613E-3</c:v>
                </c:pt>
                <c:pt idx="9">
                  <c:v>3.4724385039809603E-3</c:v>
                </c:pt>
                <c:pt idx="10">
                  <c:v>8.6929730004825945E-3</c:v>
                </c:pt>
                <c:pt idx="11">
                  <c:v>9.6338758639497504E-3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25-4DBE-A434-0AC87D6E2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26553616"/>
        <c:axId val="1026553200"/>
      </c:barChart>
      <c:lineChart>
        <c:grouping val="standard"/>
        <c:varyColors val="0"/>
        <c:ser>
          <c:idx val="1"/>
          <c:order val="1"/>
          <c:tx>
            <c:strRef>
              <c:f>share_gross_income_hh!$C$1:$C$3</c:f>
              <c:strCache>
                <c:ptCount val="1"/>
                <c:pt idx="0">
                  <c:v>hh1 - Ratio of share of gross income for carbon taxes (hh1/hh5)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share_gross_income_hh!$A$4:$A$19</c:f>
              <c:multiLvlStrCache>
                <c:ptCount val="12"/>
                <c:lvl>
                  <c:pt idx="0">
                    <c:v>Base</c:v>
                  </c:pt>
                  <c:pt idx="1">
                    <c:v>LS</c:v>
                  </c:pt>
                  <c:pt idx="2">
                    <c:v>PA_EU</c:v>
                  </c:pt>
                  <c:pt idx="3">
                    <c:v>PA</c:v>
                  </c:pt>
                  <c:pt idx="4">
                    <c:v>Base</c:v>
                  </c:pt>
                  <c:pt idx="5">
                    <c:v>LS</c:v>
                  </c:pt>
                  <c:pt idx="6">
                    <c:v>PA_EU</c:v>
                  </c:pt>
                  <c:pt idx="7">
                    <c:v>PA</c:v>
                  </c:pt>
                  <c:pt idx="8">
                    <c:v>Base</c:v>
                  </c:pt>
                  <c:pt idx="9">
                    <c:v>LS</c:v>
                  </c:pt>
                  <c:pt idx="10">
                    <c:v>PA_EU</c:v>
                  </c:pt>
                  <c:pt idx="11">
                    <c:v>PA</c:v>
                  </c:pt>
                </c:lvl>
                <c:lvl>
                  <c:pt idx="0">
                    <c:v>2030</c:v>
                  </c:pt>
                  <c:pt idx="4">
                    <c:v>2040</c:v>
                  </c:pt>
                  <c:pt idx="8">
                    <c:v>2050</c:v>
                  </c:pt>
                </c:lvl>
              </c:multiLvlStrCache>
            </c:multiLvlStrRef>
          </c:cat>
          <c:val>
            <c:numRef>
              <c:f>share_gross_income_hh!$C$4:$C$19</c:f>
              <c:numCache>
                <c:formatCode>General</c:formatCode>
                <c:ptCount val="12"/>
                <c:pt idx="0">
                  <c:v>3.567898792388009</c:v>
                </c:pt>
                <c:pt idx="1">
                  <c:v>3.2506014146723921</c:v>
                </c:pt>
                <c:pt idx="2">
                  <c:v>3.1798855222480524</c:v>
                </c:pt>
                <c:pt idx="3">
                  <c:v>3.1857649251476357</c:v>
                </c:pt>
                <c:pt idx="4">
                  <c:v>3.6407689038303119</c:v>
                </c:pt>
                <c:pt idx="5">
                  <c:v>3.0663052502210832</c:v>
                </c:pt>
                <c:pt idx="6">
                  <c:v>3.0469859454561981</c:v>
                </c:pt>
                <c:pt idx="7">
                  <c:v>3.1068357691025703</c:v>
                </c:pt>
                <c:pt idx="8">
                  <c:v>2.87959609094696</c:v>
                </c:pt>
                <c:pt idx="9">
                  <c:v>3.0878801286823347</c:v>
                </c:pt>
                <c:pt idx="10">
                  <c:v>2.7096361259532529</c:v>
                </c:pt>
                <c:pt idx="11">
                  <c:v>2.7525522598960603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25-4DBE-A434-0AC87D6E24FD}"/>
            </c:ext>
          </c:extLst>
        </c:ser>
        <c:ser>
          <c:idx val="3"/>
          <c:order val="3"/>
          <c:tx>
            <c:strRef>
              <c:f>share_gross_income_hh!$E$1:$E$3</c:f>
              <c:strCache>
                <c:ptCount val="1"/>
                <c:pt idx="0">
                  <c:v>hh5 - Ratio of share of gross income for carbon taxes (hh1/hh5)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share_gross_income_hh!$A$4:$A$19</c:f>
              <c:multiLvlStrCache>
                <c:ptCount val="12"/>
                <c:lvl>
                  <c:pt idx="0">
                    <c:v>Base</c:v>
                  </c:pt>
                  <c:pt idx="1">
                    <c:v>LS</c:v>
                  </c:pt>
                  <c:pt idx="2">
                    <c:v>PA_EU</c:v>
                  </c:pt>
                  <c:pt idx="3">
                    <c:v>PA</c:v>
                  </c:pt>
                  <c:pt idx="4">
                    <c:v>Base</c:v>
                  </c:pt>
                  <c:pt idx="5">
                    <c:v>LS</c:v>
                  </c:pt>
                  <c:pt idx="6">
                    <c:v>PA_EU</c:v>
                  </c:pt>
                  <c:pt idx="7">
                    <c:v>PA</c:v>
                  </c:pt>
                  <c:pt idx="8">
                    <c:v>Base</c:v>
                  </c:pt>
                  <c:pt idx="9">
                    <c:v>LS</c:v>
                  </c:pt>
                  <c:pt idx="10">
                    <c:v>PA_EU</c:v>
                  </c:pt>
                  <c:pt idx="11">
                    <c:v>PA</c:v>
                  </c:pt>
                </c:lvl>
                <c:lvl>
                  <c:pt idx="0">
                    <c:v>2030</c:v>
                  </c:pt>
                  <c:pt idx="4">
                    <c:v>2040</c:v>
                  </c:pt>
                  <c:pt idx="8">
                    <c:v>2050</c:v>
                  </c:pt>
                </c:lvl>
              </c:multiLvlStrCache>
            </c:multiLvlStrRef>
          </c:cat>
          <c:val>
            <c:numRef>
              <c:f>share_gross_income_hh!$E$4:$E$19</c:f>
              <c:numCache>
                <c:formatCode>General</c:formatCode>
                <c:ptCount val="12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225-4DBE-A434-0AC87D6E2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11616"/>
        <c:axId val="624285216"/>
      </c:lineChart>
      <c:catAx>
        <c:axId val="102655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26553200"/>
        <c:crosses val="autoZero"/>
        <c:auto val="1"/>
        <c:lblAlgn val="ctr"/>
        <c:lblOffset val="100"/>
        <c:noMultiLvlLbl val="0"/>
      </c:catAx>
      <c:valAx>
        <c:axId val="102655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Share</a:t>
                </a:r>
                <a:r>
                  <a:rPr lang="en-US" baseline="0"/>
                  <a:t> of gross income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26553616"/>
        <c:crosses val="autoZero"/>
        <c:crossBetween val="between"/>
      </c:valAx>
      <c:valAx>
        <c:axId val="624285216"/>
        <c:scaling>
          <c:orientation val="minMax"/>
          <c:min val="1.5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Ratio h1/h5</a:t>
                </a:r>
                <a:endParaRPr lang="en-US" baseline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197011616"/>
        <c:crosses val="max"/>
        <c:crossBetween val="between"/>
      </c:valAx>
      <c:catAx>
        <c:axId val="1197011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24285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1.6494531143895822E-2"/>
          <c:y val="0.89827390826888476"/>
          <c:w val="0.97147177451194056"/>
          <c:h val="8.2532302156592449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Income budget dedicated to electricity and fossil fuels - Germany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Tabelle2!$P$164</c:f>
              <c:strCache>
                <c:ptCount val="1"/>
                <c:pt idx="0">
                  <c:v>First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Tabelle2!$Q$164:$U$164</c:f>
              <c:numCache>
                <c:formatCode>0%</c:formatCode>
                <c:ptCount val="5"/>
                <c:pt idx="0">
                  <c:v>7.8100000000000003E-2</c:v>
                </c:pt>
                <c:pt idx="1">
                  <c:v>6.4899999999999999E-2</c:v>
                </c:pt>
                <c:pt idx="2">
                  <c:v>7.0999999999999994E-2</c:v>
                </c:pt>
                <c:pt idx="3">
                  <c:v>7.8E-2</c:v>
                </c:pt>
                <c:pt idx="4">
                  <c:v>8.199999999999999E-2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034-B39A-CE49C5318AF0}"/>
            </c:ext>
          </c:extLst>
        </c:ser>
        <c:ser>
          <c:idx val="1"/>
          <c:order val="1"/>
          <c:tx>
            <c:strRef>
              <c:f>Tabelle2!$P$165</c:f>
              <c:strCache>
                <c:ptCount val="1"/>
                <c:pt idx="0">
                  <c:v>Second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Tabelle2!$Q$165:$U$165</c:f>
              <c:numCache>
                <c:formatCode>0%</c:formatCode>
                <c:ptCount val="5"/>
                <c:pt idx="0">
                  <c:v>6.5099999999999991E-2</c:v>
                </c:pt>
                <c:pt idx="1">
                  <c:v>5.4199999999999998E-2</c:v>
                </c:pt>
                <c:pt idx="2">
                  <c:v>6.0999999999999999E-2</c:v>
                </c:pt>
                <c:pt idx="3">
                  <c:v>6.8000000000000005E-2</c:v>
                </c:pt>
                <c:pt idx="4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C7-4034-B39A-CE49C5318AF0}"/>
            </c:ext>
          </c:extLst>
        </c:ser>
        <c:ser>
          <c:idx val="2"/>
          <c:order val="2"/>
          <c:tx>
            <c:strRef>
              <c:f>Tabelle2!$P$166</c:f>
              <c:strCache>
                <c:ptCount val="1"/>
                <c:pt idx="0">
                  <c:v>Third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Tabelle2!$Q$166:$U$166</c:f>
              <c:numCache>
                <c:formatCode>0%</c:formatCode>
                <c:ptCount val="5"/>
                <c:pt idx="0">
                  <c:v>5.8299999999999998E-2</c:v>
                </c:pt>
                <c:pt idx="1">
                  <c:v>4.9200000000000001E-2</c:v>
                </c:pt>
                <c:pt idx="2">
                  <c:v>5.4000000000000006E-2</c:v>
                </c:pt>
                <c:pt idx="3">
                  <c:v>6.4000000000000001E-2</c:v>
                </c:pt>
                <c:pt idx="4">
                  <c:v>6.7000000000000004E-2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C7-4034-B39A-CE49C5318AF0}"/>
            </c:ext>
          </c:extLst>
        </c:ser>
        <c:ser>
          <c:idx val="3"/>
          <c:order val="3"/>
          <c:tx>
            <c:strRef>
              <c:f>Tabelle2!$P$167</c:f>
              <c:strCache>
                <c:ptCount val="1"/>
                <c:pt idx="0">
                  <c:v>Fourth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Tabelle2!$Q$167:$U$167</c:f>
              <c:numCache>
                <c:formatCode>0%</c:formatCode>
                <c:ptCount val="5"/>
                <c:pt idx="0">
                  <c:v>5.1799999999999999E-2</c:v>
                </c:pt>
                <c:pt idx="1">
                  <c:v>4.41E-2</c:v>
                </c:pt>
                <c:pt idx="2">
                  <c:v>4.9000000000000002E-2</c:v>
                </c:pt>
                <c:pt idx="3">
                  <c:v>5.7999999999999996E-2</c:v>
                </c:pt>
                <c:pt idx="4">
                  <c:v>6.0999999999999999E-2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C7-4034-B39A-CE49C5318AF0}"/>
            </c:ext>
          </c:extLst>
        </c:ser>
        <c:ser>
          <c:idx val="4"/>
          <c:order val="4"/>
          <c:tx>
            <c:strRef>
              <c:f>Tabelle2!$P$168</c:f>
              <c:strCache>
                <c:ptCount val="1"/>
                <c:pt idx="0">
                  <c:v>Fifth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Tabelle2!$Q$168:$U$168</c:f>
              <c:numCache>
                <c:formatCode>0%</c:formatCode>
                <c:ptCount val="5"/>
                <c:pt idx="0">
                  <c:v>4.2599999999999999E-2</c:v>
                </c:pt>
                <c:pt idx="1">
                  <c:v>3.5499999999999997E-2</c:v>
                </c:pt>
                <c:pt idx="2">
                  <c:v>0.04</c:v>
                </c:pt>
                <c:pt idx="3">
                  <c:v>4.5999999999999999E-2</c:v>
                </c:pt>
                <c:pt idx="4">
                  <c:v>4.9000000000000002E-2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BC7-4034-B39A-CE49C5318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368304"/>
        <c:axId val="156368864"/>
      </c:lineChart>
      <c:catAx>
        <c:axId val="156368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864"/>
        <c:crosses val="autoZero"/>
        <c:auto val="1"/>
        <c:lblAlgn val="ctr"/>
        <c:lblOffset val="100"/>
        <c:noMultiLvlLbl val="0"/>
      </c:catAx>
      <c:valAx>
        <c:axId val="15636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%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income</a:t>
                </a:r>
                <a:r>
                  <a:rPr lang="de-DE" dirty="0" smtClean="0"/>
                  <a:t> </a:t>
                </a:r>
                <a:r>
                  <a:rPr lang="de-DE" dirty="0" err="1"/>
                  <a:t>dedicated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electricity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fossil </a:t>
                </a:r>
                <a:r>
                  <a:rPr lang="de-DE" dirty="0" err="1"/>
                  <a:t>fuels</a:t>
                </a:r>
                <a:endParaRPr lang="de-D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Income budget dedicated to electricity and fossil fuels - Germany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Tabelle2!$P$164</c:f>
              <c:strCache>
                <c:ptCount val="1"/>
                <c:pt idx="0">
                  <c:v>First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Tabelle2!$Q$164:$U$164</c:f>
              <c:numCache>
                <c:formatCode>0%</c:formatCode>
                <c:ptCount val="5"/>
                <c:pt idx="0">
                  <c:v>7.8100000000000003E-2</c:v>
                </c:pt>
                <c:pt idx="1">
                  <c:v>6.4899999999999999E-2</c:v>
                </c:pt>
                <c:pt idx="2">
                  <c:v>7.0999999999999994E-2</c:v>
                </c:pt>
                <c:pt idx="3">
                  <c:v>7.8E-2</c:v>
                </c:pt>
                <c:pt idx="4">
                  <c:v>8.199999999999999E-2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034-B39A-CE49C5318AF0}"/>
            </c:ext>
          </c:extLst>
        </c:ser>
        <c:ser>
          <c:idx val="1"/>
          <c:order val="1"/>
          <c:tx>
            <c:strRef>
              <c:f>Tabelle2!$P$165</c:f>
              <c:strCache>
                <c:ptCount val="1"/>
                <c:pt idx="0">
                  <c:v>Second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Tabelle2!$Q$165:$U$165</c:f>
              <c:numCache>
                <c:formatCode>0%</c:formatCode>
                <c:ptCount val="5"/>
                <c:pt idx="0">
                  <c:v>6.5099999999999991E-2</c:v>
                </c:pt>
                <c:pt idx="1">
                  <c:v>5.4199999999999998E-2</c:v>
                </c:pt>
                <c:pt idx="2">
                  <c:v>6.0999999999999999E-2</c:v>
                </c:pt>
                <c:pt idx="3">
                  <c:v>6.8000000000000005E-2</c:v>
                </c:pt>
                <c:pt idx="4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C7-4034-B39A-CE49C5318AF0}"/>
            </c:ext>
          </c:extLst>
        </c:ser>
        <c:ser>
          <c:idx val="2"/>
          <c:order val="2"/>
          <c:tx>
            <c:strRef>
              <c:f>Tabelle2!$P$166</c:f>
              <c:strCache>
                <c:ptCount val="1"/>
                <c:pt idx="0">
                  <c:v>Third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Tabelle2!$Q$166:$U$166</c:f>
              <c:numCache>
                <c:formatCode>0%</c:formatCode>
                <c:ptCount val="5"/>
                <c:pt idx="0">
                  <c:v>5.8299999999999998E-2</c:v>
                </c:pt>
                <c:pt idx="1">
                  <c:v>4.9200000000000001E-2</c:v>
                </c:pt>
                <c:pt idx="2">
                  <c:v>5.4000000000000006E-2</c:v>
                </c:pt>
                <c:pt idx="3">
                  <c:v>6.4000000000000001E-2</c:v>
                </c:pt>
                <c:pt idx="4">
                  <c:v>6.7000000000000004E-2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C7-4034-B39A-CE49C5318AF0}"/>
            </c:ext>
          </c:extLst>
        </c:ser>
        <c:ser>
          <c:idx val="3"/>
          <c:order val="3"/>
          <c:tx>
            <c:strRef>
              <c:f>Tabelle2!$P$167</c:f>
              <c:strCache>
                <c:ptCount val="1"/>
                <c:pt idx="0">
                  <c:v>Fourth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Tabelle2!$Q$167:$U$167</c:f>
              <c:numCache>
                <c:formatCode>0%</c:formatCode>
                <c:ptCount val="5"/>
                <c:pt idx="0">
                  <c:v>5.1799999999999999E-2</c:v>
                </c:pt>
                <c:pt idx="1">
                  <c:v>4.41E-2</c:v>
                </c:pt>
                <c:pt idx="2">
                  <c:v>4.9000000000000002E-2</c:v>
                </c:pt>
                <c:pt idx="3">
                  <c:v>5.7999999999999996E-2</c:v>
                </c:pt>
                <c:pt idx="4">
                  <c:v>6.0999999999999999E-2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BC7-4034-B39A-CE49C5318AF0}"/>
            </c:ext>
          </c:extLst>
        </c:ser>
        <c:ser>
          <c:idx val="4"/>
          <c:order val="4"/>
          <c:tx>
            <c:strRef>
              <c:f>Tabelle2!$P$168</c:f>
              <c:strCache>
                <c:ptCount val="1"/>
                <c:pt idx="0">
                  <c:v>Fifth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Tabelle2!$Q$163:$U$163</c:f>
              <c:strCache>
                <c:ptCount val="5"/>
                <c:pt idx="0">
                  <c:v>1994</c:v>
                </c:pt>
                <c:pt idx="1">
                  <c:v>1999</c:v>
                </c:pt>
                <c:pt idx="2">
                  <c:v>2005</c:v>
                </c:pt>
                <c:pt idx="3">
                  <c:v>2010</c:v>
                </c:pt>
                <c:pt idx="4">
                  <c:v>2015</c:v>
                </c:pt>
              </c:strCache>
            </c:strRef>
          </c:cat>
          <c:val>
            <c:numRef>
              <c:f>Tabelle2!$Q$168:$U$168</c:f>
              <c:numCache>
                <c:formatCode>0%</c:formatCode>
                <c:ptCount val="5"/>
                <c:pt idx="0">
                  <c:v>4.2599999999999999E-2</c:v>
                </c:pt>
                <c:pt idx="1">
                  <c:v>3.5499999999999997E-2</c:v>
                </c:pt>
                <c:pt idx="2">
                  <c:v>0.04</c:v>
                </c:pt>
                <c:pt idx="3">
                  <c:v>4.5999999999999999E-2</c:v>
                </c:pt>
                <c:pt idx="4">
                  <c:v>4.9000000000000002E-2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BC7-4034-B39A-CE49C5318A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368304"/>
        <c:axId val="156368864"/>
      </c:lineChart>
      <c:catAx>
        <c:axId val="156368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864"/>
        <c:crosses val="autoZero"/>
        <c:auto val="1"/>
        <c:lblAlgn val="ctr"/>
        <c:lblOffset val="100"/>
        <c:noMultiLvlLbl val="0"/>
      </c:catAx>
      <c:valAx>
        <c:axId val="15636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%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 smtClean="0"/>
                  <a:t>income</a:t>
                </a:r>
                <a:r>
                  <a:rPr lang="de-DE" dirty="0" smtClean="0"/>
                  <a:t> </a:t>
                </a:r>
                <a:r>
                  <a:rPr lang="de-DE" dirty="0" err="1"/>
                  <a:t>dedicated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electricity</a:t>
                </a:r>
                <a:r>
                  <a:rPr lang="de-DE" dirty="0"/>
                  <a:t> </a:t>
                </a:r>
                <a:r>
                  <a:rPr lang="de-DE" dirty="0" err="1"/>
                  <a:t>and</a:t>
                </a:r>
                <a:r>
                  <a:rPr lang="de-DE" dirty="0"/>
                  <a:t> fossil </a:t>
                </a:r>
                <a:r>
                  <a:rPr lang="de-DE" dirty="0" err="1"/>
                  <a:t>fuels</a:t>
                </a:r>
                <a:endParaRPr lang="de-D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368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[report_pivot_merged_dias_v3.xlsx]Tabelle8!PivotTable1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Tabelle8!$B$3:$B$4</c:f>
              <c:strCache>
                <c:ptCount val="1"/>
                <c:pt idx="0">
                  <c:v>Payments from the government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Tabelle8!$A$5:$A$10</c:f>
              <c:strCache>
                <c:ptCount val="5"/>
                <c:pt idx="0">
                  <c:v>hh1</c:v>
                </c:pt>
                <c:pt idx="1">
                  <c:v>hh2</c:v>
                </c:pt>
                <c:pt idx="2">
                  <c:v>hh3</c:v>
                </c:pt>
                <c:pt idx="3">
                  <c:v>hh4</c:v>
                </c:pt>
                <c:pt idx="4">
                  <c:v>hh5</c:v>
                </c:pt>
              </c:strCache>
            </c:strRef>
          </c:cat>
          <c:val>
            <c:numRef>
              <c:f>Tabelle8!$B$5:$B$10</c:f>
              <c:numCache>
                <c:formatCode>General</c:formatCode>
                <c:ptCount val="5"/>
                <c:pt idx="0">
                  <c:v>429.73215350690589</c:v>
                </c:pt>
                <c:pt idx="1">
                  <c:v>668.18361896956537</c:v>
                </c:pt>
                <c:pt idx="2">
                  <c:v>734.42783393093157</c:v>
                </c:pt>
                <c:pt idx="3">
                  <c:v>723.89682559045627</c:v>
                </c:pt>
                <c:pt idx="4">
                  <c:v>903.33240307266328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EA-4F43-B523-BD5C4AD7103D}"/>
            </c:ext>
          </c:extLst>
        </c:ser>
        <c:ser>
          <c:idx val="1"/>
          <c:order val="1"/>
          <c:tx>
            <c:strRef>
              <c:f>Tabelle8!$C$3:$C$4</c:f>
              <c:strCache>
                <c:ptCount val="1"/>
                <c:pt idx="0">
                  <c:v>Capital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Tabelle8!$A$5:$A$10</c:f>
              <c:strCache>
                <c:ptCount val="5"/>
                <c:pt idx="0">
                  <c:v>hh1</c:v>
                </c:pt>
                <c:pt idx="1">
                  <c:v>hh2</c:v>
                </c:pt>
                <c:pt idx="2">
                  <c:v>hh3</c:v>
                </c:pt>
                <c:pt idx="3">
                  <c:v>hh4</c:v>
                </c:pt>
                <c:pt idx="4">
                  <c:v>hh5</c:v>
                </c:pt>
              </c:strCache>
            </c:strRef>
          </c:cat>
          <c:val>
            <c:numRef>
              <c:f>Tabelle8!$C$5:$C$10</c:f>
              <c:numCache>
                <c:formatCode>General</c:formatCode>
                <c:ptCount val="5"/>
                <c:pt idx="0">
                  <c:v>198.32094981955404</c:v>
                </c:pt>
                <c:pt idx="1">
                  <c:v>338.2560162849573</c:v>
                </c:pt>
                <c:pt idx="2">
                  <c:v>503.27099642823862</c:v>
                </c:pt>
                <c:pt idx="3">
                  <c:v>908.51736606005113</c:v>
                </c:pt>
                <c:pt idx="4">
                  <c:v>2951.9932929096399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EA-4F43-B523-BD5C4AD7103D}"/>
            </c:ext>
          </c:extLst>
        </c:ser>
        <c:ser>
          <c:idx val="2"/>
          <c:order val="2"/>
          <c:tx>
            <c:strRef>
              <c:f>Tabelle8!$D$3:$D$4</c:f>
              <c:strCache>
                <c:ptCount val="1"/>
                <c:pt idx="0">
                  <c:v>Skilled Labour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Tabelle8!$A$5:$A$10</c:f>
              <c:strCache>
                <c:ptCount val="5"/>
                <c:pt idx="0">
                  <c:v>hh1</c:v>
                </c:pt>
                <c:pt idx="1">
                  <c:v>hh2</c:v>
                </c:pt>
                <c:pt idx="2">
                  <c:v>hh3</c:v>
                </c:pt>
                <c:pt idx="3">
                  <c:v>hh4</c:v>
                </c:pt>
                <c:pt idx="4">
                  <c:v>hh5</c:v>
                </c:pt>
              </c:strCache>
            </c:strRef>
          </c:cat>
          <c:val>
            <c:numRef>
              <c:f>Tabelle8!$D$5:$D$10</c:f>
              <c:numCache>
                <c:formatCode>General</c:formatCode>
                <c:ptCount val="5"/>
                <c:pt idx="0">
                  <c:v>63.89336149826034</c:v>
                </c:pt>
                <c:pt idx="1">
                  <c:v>187.62635859381083</c:v>
                </c:pt>
                <c:pt idx="2">
                  <c:v>423.50185728809623</c:v>
                </c:pt>
                <c:pt idx="3">
                  <c:v>844.07815730289929</c:v>
                </c:pt>
                <c:pt idx="4">
                  <c:v>2142.6236037367944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EA-4F43-B523-BD5C4AD7103D}"/>
            </c:ext>
          </c:extLst>
        </c:ser>
        <c:ser>
          <c:idx val="4"/>
          <c:order val="4"/>
          <c:tx>
            <c:strRef>
              <c:f>Tabelle8!$F$3:$F$4</c:f>
              <c:strCache>
                <c:ptCount val="1"/>
                <c:pt idx="0">
                  <c:v>Unskilled Labour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Tabelle8!$A$5:$A$10</c:f>
              <c:strCache>
                <c:ptCount val="5"/>
                <c:pt idx="0">
                  <c:v>hh1</c:v>
                </c:pt>
                <c:pt idx="1">
                  <c:v>hh2</c:v>
                </c:pt>
                <c:pt idx="2">
                  <c:v>hh3</c:v>
                </c:pt>
                <c:pt idx="3">
                  <c:v>hh4</c:v>
                </c:pt>
                <c:pt idx="4">
                  <c:v>hh5</c:v>
                </c:pt>
              </c:strCache>
            </c:strRef>
          </c:cat>
          <c:val>
            <c:numRef>
              <c:f>Tabelle8!$F$5:$F$10</c:f>
              <c:numCache>
                <c:formatCode>General</c:formatCode>
                <c:ptCount val="5"/>
                <c:pt idx="0">
                  <c:v>189.22570527764594</c:v>
                </c:pt>
                <c:pt idx="1">
                  <c:v>397.01187190791353</c:v>
                </c:pt>
                <c:pt idx="2">
                  <c:v>546.11038733591215</c:v>
                </c:pt>
                <c:pt idx="3">
                  <c:v>681.82859457831069</c:v>
                </c:pt>
                <c:pt idx="4">
                  <c:v>732.09863859346399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EA-4F43-B523-BD5C4AD71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09811856"/>
        <c:axId val="538389840"/>
      </c:barChart>
      <c:lineChart>
        <c:grouping val="standard"/>
        <c:varyColors val="0"/>
        <c:ser>
          <c:idx val="3"/>
          <c:order val="3"/>
          <c:tx>
            <c:strRef>
              <c:f>Tabelle8!$E$3:$E$4</c:f>
              <c:strCache>
                <c:ptCount val="1"/>
                <c:pt idx="0">
                  <c:v>total_income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Tabelle8!$A$5:$A$10</c:f>
              <c:strCache>
                <c:ptCount val="5"/>
                <c:pt idx="0">
                  <c:v>hh1</c:v>
                </c:pt>
                <c:pt idx="1">
                  <c:v>hh2</c:v>
                </c:pt>
                <c:pt idx="2">
                  <c:v>hh3</c:v>
                </c:pt>
                <c:pt idx="3">
                  <c:v>hh4</c:v>
                </c:pt>
                <c:pt idx="4">
                  <c:v>hh5</c:v>
                </c:pt>
              </c:strCache>
            </c:strRef>
          </c:cat>
          <c:val>
            <c:numRef>
              <c:f>Tabelle8!$E$5:$E$10</c:f>
              <c:numCache>
                <c:formatCode>General</c:formatCode>
                <c:ptCount val="5"/>
                <c:pt idx="0">
                  <c:v>1</c:v>
                </c:pt>
                <c:pt idx="1">
                  <c:v>1.8057749090267294</c:v>
                </c:pt>
                <c:pt idx="2">
                  <c:v>2.5055659291689998</c:v>
                </c:pt>
                <c:pt idx="3">
                  <c:v>3.5907764378962446</c:v>
                </c:pt>
                <c:pt idx="4">
                  <c:v>7.6737140158625632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EEA-4F43-B523-BD5C4AD710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7444784"/>
        <c:axId val="537443536"/>
      </c:lineChart>
      <c:catAx>
        <c:axId val="40981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8389840"/>
        <c:crosses val="autoZero"/>
        <c:auto val="1"/>
        <c:lblAlgn val="ctr"/>
        <c:lblOffset val="100"/>
        <c:noMultiLvlLbl val="0"/>
      </c:catAx>
      <c:valAx>
        <c:axId val="53838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Share of Gross</a:t>
                </a:r>
                <a:r>
                  <a:rPr lang="en-US" baseline="0" dirty="0" smtClean="0"/>
                  <a:t> Income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9811856"/>
        <c:crosses val="autoZero"/>
        <c:crossBetween val="between"/>
      </c:valAx>
      <c:valAx>
        <c:axId val="537443536"/>
        <c:scaling>
          <c:orientation val="minMax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Income Level (hh1 = 1)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37444784"/>
        <c:crosses val="max"/>
        <c:crossBetween val="between"/>
      </c:valAx>
      <c:catAx>
        <c:axId val="537444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7443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[report_pivot_merged_dias_v3.xlsx]Tabelle5!PivotTable1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8.4911523308431144E-2"/>
          <c:y val="4.0496181126054728E-2"/>
          <c:w val="0.89186632510965347"/>
          <c:h val="0.64181247685501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Tabelle5!$B$3:$B$4</c:f>
              <c:strCache>
                <c:ptCount val="1"/>
                <c:pt idx="0">
                  <c:v>Reference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multiLvlStrRef>
              <c:f>Tabelle5!$A$5:$A$17</c:f>
              <c:multiLvlStrCache>
                <c:ptCount val="10"/>
                <c:lvl>
                  <c:pt idx="0">
                    <c:v>2011</c:v>
                  </c:pt>
                  <c:pt idx="1">
                    <c:v>2020</c:v>
                  </c:pt>
                  <c:pt idx="2">
                    <c:v>2030</c:v>
                  </c:pt>
                  <c:pt idx="3">
                    <c:v>2040</c:v>
                  </c:pt>
                  <c:pt idx="4">
                    <c:v>2050</c:v>
                  </c:pt>
                  <c:pt idx="5">
                    <c:v>2011</c:v>
                  </c:pt>
                  <c:pt idx="6">
                    <c:v>2020</c:v>
                  </c:pt>
                  <c:pt idx="7">
                    <c:v>2030</c:v>
                  </c:pt>
                  <c:pt idx="8">
                    <c:v>2040</c:v>
                  </c:pt>
                  <c:pt idx="9">
                    <c:v>2050</c:v>
                  </c:pt>
                </c:lvl>
                <c:lvl>
                  <c:pt idx="0">
                    <c:v>EU28</c:v>
                  </c:pt>
                  <c:pt idx="5">
                    <c:v>Rest of the World</c:v>
                  </c:pt>
                </c:lvl>
              </c:multiLvlStrCache>
            </c:multiLvlStrRef>
          </c:cat>
          <c:val>
            <c:numRef>
              <c:f>Tabelle5!$B$5:$B$17</c:f>
              <c:numCache>
                <c:formatCode>General</c:formatCode>
                <c:ptCount val="10"/>
                <c:pt idx="0">
                  <c:v>1</c:v>
                </c:pt>
                <c:pt idx="1">
                  <c:v>0.82334654003472563</c:v>
                </c:pt>
                <c:pt idx="2">
                  <c:v>0.66863584330177295</c:v>
                </c:pt>
                <c:pt idx="3">
                  <c:v>0.54016497528925345</c:v>
                </c:pt>
                <c:pt idx="4">
                  <c:v>0.47574218734740287</c:v>
                </c:pt>
                <c:pt idx="5">
                  <c:v>1</c:v>
                </c:pt>
                <c:pt idx="6">
                  <c:v>1.133911068148979</c:v>
                </c:pt>
                <c:pt idx="7">
                  <c:v>1.1867610099430681</c:v>
                </c:pt>
                <c:pt idx="8">
                  <c:v>1.2487911931138729</c:v>
                </c:pt>
                <c:pt idx="9">
                  <c:v>1.2508378089959211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68-44C8-9B07-84492FDFE040}"/>
            </c:ext>
          </c:extLst>
        </c:ser>
        <c:ser>
          <c:idx val="1"/>
          <c:order val="1"/>
          <c:tx>
            <c:strRef>
              <c:f>Tabelle5!$C$3:$C$4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rgbClr val="E06920"/>
            </a:solidFill>
            <a:ln>
              <a:noFill/>
            </a:ln>
            <a:effectLst/>
          </c:spPr>
          <c:invertIfNegative val="0"/>
          <c:cat>
            <c:multiLvlStrRef>
              <c:f>Tabelle5!$A$5:$A$17</c:f>
              <c:multiLvlStrCache>
                <c:ptCount val="10"/>
                <c:lvl>
                  <c:pt idx="0">
                    <c:v>2011</c:v>
                  </c:pt>
                  <c:pt idx="1">
                    <c:v>2020</c:v>
                  </c:pt>
                  <c:pt idx="2">
                    <c:v>2030</c:v>
                  </c:pt>
                  <c:pt idx="3">
                    <c:v>2040</c:v>
                  </c:pt>
                  <c:pt idx="4">
                    <c:v>2050</c:v>
                  </c:pt>
                  <c:pt idx="5">
                    <c:v>2011</c:v>
                  </c:pt>
                  <c:pt idx="6">
                    <c:v>2020</c:v>
                  </c:pt>
                  <c:pt idx="7">
                    <c:v>2030</c:v>
                  </c:pt>
                  <c:pt idx="8">
                    <c:v>2040</c:v>
                  </c:pt>
                  <c:pt idx="9">
                    <c:v>2050</c:v>
                  </c:pt>
                </c:lvl>
                <c:lvl>
                  <c:pt idx="0">
                    <c:v>EU28</c:v>
                  </c:pt>
                  <c:pt idx="5">
                    <c:v>Rest of the World</c:v>
                  </c:pt>
                </c:lvl>
              </c:multiLvlStrCache>
            </c:multiLvlStrRef>
          </c:cat>
          <c:val>
            <c:numRef>
              <c:f>Tabelle5!$C$5:$C$17</c:f>
              <c:numCache>
                <c:formatCode>General</c:formatCode>
                <c:ptCount val="10"/>
                <c:pt idx="0">
                  <c:v>1</c:v>
                </c:pt>
                <c:pt idx="1">
                  <c:v>0.80504845363862265</c:v>
                </c:pt>
                <c:pt idx="2">
                  <c:v>0.60128780576027041</c:v>
                </c:pt>
                <c:pt idx="3">
                  <c:v>0.4131265747869618</c:v>
                </c:pt>
                <c:pt idx="4">
                  <c:v>0.20091300437608695</c:v>
                </c:pt>
                <c:pt idx="5">
                  <c:v>1</c:v>
                </c:pt>
                <c:pt idx="6">
                  <c:v>1.1353925896636168</c:v>
                </c:pt>
                <c:pt idx="7">
                  <c:v>1.0037611457629625</c:v>
                </c:pt>
                <c:pt idx="8">
                  <c:v>0.94267902188298092</c:v>
                </c:pt>
                <c:pt idx="9">
                  <c:v>0.92763551122722643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68-44C8-9B07-84492FDFE040}"/>
            </c:ext>
          </c:extLst>
        </c:ser>
        <c:ser>
          <c:idx val="2"/>
          <c:order val="2"/>
          <c:tx>
            <c:strRef>
              <c:f>Tabelle5!$D$3:$D$4</c:f>
              <c:strCache>
                <c:ptCount val="1"/>
                <c:pt idx="0">
                  <c:v>Local Solution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multiLvlStrRef>
              <c:f>Tabelle5!$A$5:$A$17</c:f>
              <c:multiLvlStrCache>
                <c:ptCount val="10"/>
                <c:lvl>
                  <c:pt idx="0">
                    <c:v>2011</c:v>
                  </c:pt>
                  <c:pt idx="1">
                    <c:v>2020</c:v>
                  </c:pt>
                  <c:pt idx="2">
                    <c:v>2030</c:v>
                  </c:pt>
                  <c:pt idx="3">
                    <c:v>2040</c:v>
                  </c:pt>
                  <c:pt idx="4">
                    <c:v>2050</c:v>
                  </c:pt>
                  <c:pt idx="5">
                    <c:v>2011</c:v>
                  </c:pt>
                  <c:pt idx="6">
                    <c:v>2020</c:v>
                  </c:pt>
                  <c:pt idx="7">
                    <c:v>2030</c:v>
                  </c:pt>
                  <c:pt idx="8">
                    <c:v>2040</c:v>
                  </c:pt>
                  <c:pt idx="9">
                    <c:v>2050</c:v>
                  </c:pt>
                </c:lvl>
                <c:lvl>
                  <c:pt idx="0">
                    <c:v>EU28</c:v>
                  </c:pt>
                  <c:pt idx="5">
                    <c:v>Rest of the World</c:v>
                  </c:pt>
                </c:lvl>
              </c:multiLvlStrCache>
            </c:multiLvlStrRef>
          </c:cat>
          <c:val>
            <c:numRef>
              <c:f>Tabelle5!$D$5:$D$17</c:f>
              <c:numCache>
                <c:formatCode>General</c:formatCode>
                <c:ptCount val="10"/>
                <c:pt idx="0">
                  <c:v>1</c:v>
                </c:pt>
                <c:pt idx="1">
                  <c:v>0.79815603425623793</c:v>
                </c:pt>
                <c:pt idx="2">
                  <c:v>0.57324606506264453</c:v>
                </c:pt>
                <c:pt idx="3">
                  <c:v>0.35660534385697668</c:v>
                </c:pt>
                <c:pt idx="4">
                  <c:v>0.22346759728373883</c:v>
                </c:pt>
                <c:pt idx="5">
                  <c:v>1</c:v>
                </c:pt>
                <c:pt idx="6">
                  <c:v>1.136543544197512</c:v>
                </c:pt>
                <c:pt idx="7">
                  <c:v>1.0047491041313534</c:v>
                </c:pt>
                <c:pt idx="8">
                  <c:v>0.95002830113970971</c:v>
                </c:pt>
                <c:pt idx="9">
                  <c:v>0.93527330262969854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268-44C8-9B07-84492FDFE040}"/>
            </c:ext>
          </c:extLst>
        </c:ser>
        <c:ser>
          <c:idx val="3"/>
          <c:order val="3"/>
          <c:tx>
            <c:strRef>
              <c:f>Tabelle5!$E$3:$E$4</c:f>
              <c:strCache>
                <c:ptCount val="1"/>
                <c:pt idx="0">
                  <c:v>Paris Agreement EU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Tabelle5!$A$5:$A$17</c:f>
              <c:multiLvlStrCache>
                <c:ptCount val="10"/>
                <c:lvl>
                  <c:pt idx="0">
                    <c:v>2011</c:v>
                  </c:pt>
                  <c:pt idx="1">
                    <c:v>2020</c:v>
                  </c:pt>
                  <c:pt idx="2">
                    <c:v>2030</c:v>
                  </c:pt>
                  <c:pt idx="3">
                    <c:v>2040</c:v>
                  </c:pt>
                  <c:pt idx="4">
                    <c:v>2050</c:v>
                  </c:pt>
                  <c:pt idx="5">
                    <c:v>2011</c:v>
                  </c:pt>
                  <c:pt idx="6">
                    <c:v>2020</c:v>
                  </c:pt>
                  <c:pt idx="7">
                    <c:v>2030</c:v>
                  </c:pt>
                  <c:pt idx="8">
                    <c:v>2040</c:v>
                  </c:pt>
                  <c:pt idx="9">
                    <c:v>2050</c:v>
                  </c:pt>
                </c:lvl>
                <c:lvl>
                  <c:pt idx="0">
                    <c:v>EU28</c:v>
                  </c:pt>
                  <c:pt idx="5">
                    <c:v>Rest of the World</c:v>
                  </c:pt>
                </c:lvl>
              </c:multiLvlStrCache>
            </c:multiLvlStrRef>
          </c:cat>
          <c:val>
            <c:numRef>
              <c:f>Tabelle5!$E$5:$E$17</c:f>
              <c:numCache>
                <c:formatCode>General</c:formatCode>
                <c:ptCount val="10"/>
                <c:pt idx="0">
                  <c:v>1</c:v>
                </c:pt>
                <c:pt idx="1">
                  <c:v>0.8025685190411459</c:v>
                </c:pt>
                <c:pt idx="2">
                  <c:v>0.55456560210511485</c:v>
                </c:pt>
                <c:pt idx="3">
                  <c:v>0.30656268516908386</c:v>
                </c:pt>
                <c:pt idx="4">
                  <c:v>5.855976823305279E-2</c:v>
                </c:pt>
                <c:pt idx="5">
                  <c:v>1</c:v>
                </c:pt>
                <c:pt idx="6">
                  <c:v>1.1346503587594021</c:v>
                </c:pt>
                <c:pt idx="7">
                  <c:v>1.0040847092083323</c:v>
                </c:pt>
                <c:pt idx="8">
                  <c:v>0.93854055682128534</c:v>
                </c:pt>
                <c:pt idx="9">
                  <c:v>0.91934055178615859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268-44C8-9B07-84492FDFE040}"/>
            </c:ext>
          </c:extLst>
        </c:ser>
        <c:ser>
          <c:idx val="4"/>
          <c:order val="4"/>
          <c:tx>
            <c:strRef>
              <c:f>Tabelle5!$F$3:$F$4</c:f>
              <c:strCache>
                <c:ptCount val="1"/>
                <c:pt idx="0">
                  <c:v>Paris Agreement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Tabelle5!$A$5:$A$17</c:f>
              <c:multiLvlStrCache>
                <c:ptCount val="10"/>
                <c:lvl>
                  <c:pt idx="0">
                    <c:v>2011</c:v>
                  </c:pt>
                  <c:pt idx="1">
                    <c:v>2020</c:v>
                  </c:pt>
                  <c:pt idx="2">
                    <c:v>2030</c:v>
                  </c:pt>
                  <c:pt idx="3">
                    <c:v>2040</c:v>
                  </c:pt>
                  <c:pt idx="4">
                    <c:v>2050</c:v>
                  </c:pt>
                  <c:pt idx="5">
                    <c:v>2011</c:v>
                  </c:pt>
                  <c:pt idx="6">
                    <c:v>2020</c:v>
                  </c:pt>
                  <c:pt idx="7">
                    <c:v>2030</c:v>
                  </c:pt>
                  <c:pt idx="8">
                    <c:v>2040</c:v>
                  </c:pt>
                  <c:pt idx="9">
                    <c:v>2050</c:v>
                  </c:pt>
                </c:lvl>
                <c:lvl>
                  <c:pt idx="0">
                    <c:v>EU28</c:v>
                  </c:pt>
                  <c:pt idx="5">
                    <c:v>Rest of the World</c:v>
                  </c:pt>
                </c:lvl>
              </c:multiLvlStrCache>
            </c:multiLvlStrRef>
          </c:cat>
          <c:val>
            <c:numRef>
              <c:f>Tabelle5!$F$5:$F$17</c:f>
              <c:numCache>
                <c:formatCode>General</c:formatCode>
                <c:ptCount val="10"/>
                <c:pt idx="0">
                  <c:v>1</c:v>
                </c:pt>
                <c:pt idx="1">
                  <c:v>0.8025685190411459</c:v>
                </c:pt>
                <c:pt idx="2">
                  <c:v>0.55456560210511485</c:v>
                </c:pt>
                <c:pt idx="3">
                  <c:v>0.30656268516908386</c:v>
                </c:pt>
                <c:pt idx="4">
                  <c:v>5.855976823305279E-2</c:v>
                </c:pt>
                <c:pt idx="5">
                  <c:v>1</c:v>
                </c:pt>
                <c:pt idx="6">
                  <c:v>1.1346503587594021</c:v>
                </c:pt>
                <c:pt idx="7">
                  <c:v>0.8194953058462553</c:v>
                </c:pt>
                <c:pt idx="8">
                  <c:v>0.57531916293675134</c:v>
                </c:pt>
                <c:pt idx="9">
                  <c:v>0.41119752298826506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68-44C8-9B07-84492FDFE0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139360"/>
        <c:axId val="429141024"/>
      </c:barChart>
      <c:catAx>
        <c:axId val="429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9141024"/>
        <c:crosses val="autoZero"/>
        <c:auto val="1"/>
        <c:lblAlgn val="ctr"/>
        <c:lblOffset val="100"/>
        <c:noMultiLvlLbl val="0"/>
      </c:catAx>
      <c:valAx>
        <c:axId val="42914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CO₂ Emissions’ Targets (2011 = 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29139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8052512340674182E-2"/>
          <c:y val="0.8973338516785011"/>
          <c:w val="0.94774349900404653"/>
          <c:h val="7.9505543783520191E-2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[report_pivot_merged_dias_v2.xlsx]gdpreal_yr!PivotTable43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5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tx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tx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11918221610754194"/>
          <c:y val="5.7426585643275026E-2"/>
          <c:w val="0.85723693629205455"/>
          <c:h val="0.79279587258296624"/>
        </c:manualLayout>
      </c:layout>
      <c:lineChart>
        <c:grouping val="standard"/>
        <c:varyColors val="0"/>
        <c:ser>
          <c:idx val="0"/>
          <c:order val="0"/>
          <c:tx>
            <c:strRef>
              <c:f>gdpreal_yr!$B$1:$B$2</c:f>
              <c:strCache>
                <c:ptCount val="1"/>
                <c:pt idx="0">
                  <c:v>REF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gdpreal_yr!$B$3:$B$12</c:f>
              <c:numCache>
                <c:formatCode>0.00%</c:formatCode>
                <c:ptCount val="9"/>
                <c:pt idx="0">
                  <c:v>1</c:v>
                </c:pt>
                <c:pt idx="1">
                  <c:v>1.0495302353008369</c:v>
                </c:pt>
                <c:pt idx="2">
                  <c:v>1.1327781287367982</c:v>
                </c:pt>
                <c:pt idx="3">
                  <c:v>1.2119516963400481</c:v>
                </c:pt>
                <c:pt idx="4">
                  <c:v>1.3030606895816172</c:v>
                </c:pt>
                <c:pt idx="5">
                  <c:v>1.3986564301210784</c:v>
                </c:pt>
                <c:pt idx="6">
                  <c:v>1.4877338711256343</c:v>
                </c:pt>
                <c:pt idx="7">
                  <c:v>1.6175350522259306</c:v>
                </c:pt>
                <c:pt idx="8">
                  <c:v>1.7335249839886449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912-49CA-83A9-45325CF7EE6E}"/>
            </c:ext>
          </c:extLst>
        </c:ser>
        <c:ser>
          <c:idx val="1"/>
          <c:order val="1"/>
          <c:tx>
            <c:strRef>
              <c:f>gdpreal_yr!$C$1:$C$2</c:f>
              <c:strCache>
                <c:ptCount val="1"/>
                <c:pt idx="0">
                  <c:v>Base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gdpreal_yr!$C$3:$C$12</c:f>
              <c:numCache>
                <c:formatCode>0.00%</c:formatCode>
                <c:ptCount val="9"/>
                <c:pt idx="0">
                  <c:v>1</c:v>
                </c:pt>
                <c:pt idx="1">
                  <c:v>1.0495444049117066</c:v>
                </c:pt>
                <c:pt idx="2">
                  <c:v>1.1284941509573396</c:v>
                </c:pt>
                <c:pt idx="3">
                  <c:v>1.198843883640935</c:v>
                </c:pt>
                <c:pt idx="4">
                  <c:v>1.2892180577598411</c:v>
                </c:pt>
                <c:pt idx="5">
                  <c:v>1.3798760986488301</c:v>
                </c:pt>
                <c:pt idx="6">
                  <c:v>1.4597613674734276</c:v>
                </c:pt>
                <c:pt idx="7">
                  <c:v>1.5644470476596311</c:v>
                </c:pt>
                <c:pt idx="8">
                  <c:v>1.6411309948716435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12-49CA-83A9-45325CF7EE6E}"/>
            </c:ext>
          </c:extLst>
        </c:ser>
        <c:ser>
          <c:idx val="2"/>
          <c:order val="2"/>
          <c:tx>
            <c:strRef>
              <c:f>gdpreal_yr!$D$1:$D$2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gdpreal_yr!$D$3:$D$12</c:f>
              <c:numCache>
                <c:formatCode>0.00%</c:formatCode>
                <c:ptCount val="9"/>
                <c:pt idx="0">
                  <c:v>1</c:v>
                </c:pt>
                <c:pt idx="1">
                  <c:v>1.0495569161629339</c:v>
                </c:pt>
                <c:pt idx="2">
                  <c:v>1.1260701770487183</c:v>
                </c:pt>
                <c:pt idx="3">
                  <c:v>1.1831893675211136</c:v>
                </c:pt>
                <c:pt idx="4">
                  <c:v>1.271941427665761</c:v>
                </c:pt>
                <c:pt idx="5">
                  <c:v>1.3460300723310679</c:v>
                </c:pt>
                <c:pt idx="6">
                  <c:v>1.4285226851823201</c:v>
                </c:pt>
                <c:pt idx="7">
                  <c:v>1.5435128023618674</c:v>
                </c:pt>
                <c:pt idx="8">
                  <c:v>1.6287422212100999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912-49CA-83A9-45325CF7EE6E}"/>
            </c:ext>
          </c:extLst>
        </c:ser>
        <c:ser>
          <c:idx val="3"/>
          <c:order val="3"/>
          <c:tx>
            <c:strRef>
              <c:f>gdpreal_yr!$E$1:$E$2</c:f>
              <c:strCache>
                <c:ptCount val="1"/>
                <c:pt idx="0">
                  <c:v>PA_EU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gdpreal_yr!$E$3:$E$12</c:f>
              <c:numCache>
                <c:formatCode>0.00%</c:formatCode>
                <c:ptCount val="9"/>
                <c:pt idx="0">
                  <c:v>1</c:v>
                </c:pt>
                <c:pt idx="1">
                  <c:v>1.0495465322783291</c:v>
                </c:pt>
                <c:pt idx="2">
                  <c:v>1.1311278579816353</c:v>
                </c:pt>
                <c:pt idx="3">
                  <c:v>1.2051313044568226</c:v>
                </c:pt>
                <c:pt idx="4">
                  <c:v>1.293555143077022</c:v>
                </c:pt>
                <c:pt idx="5">
                  <c:v>1.3781868685409027</c:v>
                </c:pt>
                <c:pt idx="6">
                  <c:v>1.4574496939347665</c:v>
                </c:pt>
                <c:pt idx="7">
                  <c:v>1.5854839158392133</c:v>
                </c:pt>
                <c:pt idx="8">
                  <c:v>1.6714500375859809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912-49CA-83A9-45325CF7EE6E}"/>
            </c:ext>
          </c:extLst>
        </c:ser>
        <c:ser>
          <c:idx val="4"/>
          <c:order val="4"/>
          <c:tx>
            <c:strRef>
              <c:f>gdpreal_yr!$F$1:$F$2</c:f>
              <c:strCache>
                <c:ptCount val="1"/>
                <c:pt idx="0">
                  <c:v>PA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gdpreal_yr!$F$3:$F$12</c:f>
              <c:numCache>
                <c:formatCode>0.00%</c:formatCode>
                <c:ptCount val="9"/>
                <c:pt idx="0">
                  <c:v>1</c:v>
                </c:pt>
                <c:pt idx="1">
                  <c:v>1.0495465322783291</c:v>
                </c:pt>
                <c:pt idx="2">
                  <c:v>1.1311278579816353</c:v>
                </c:pt>
                <c:pt idx="3">
                  <c:v>1.2059318664463603</c:v>
                </c:pt>
                <c:pt idx="4">
                  <c:v>1.2918042892071551</c:v>
                </c:pt>
                <c:pt idx="5">
                  <c:v>1.3691270371514563</c:v>
                </c:pt>
                <c:pt idx="6">
                  <c:v>1.4280184286794764</c:v>
                </c:pt>
                <c:pt idx="7">
                  <c:v>1.5051123283238028</c:v>
                </c:pt>
                <c:pt idx="8">
                  <c:v>1.5506506082464244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912-49CA-83A9-45325CF7E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131232"/>
        <c:axId val="272132896"/>
      </c:lineChart>
      <c:catAx>
        <c:axId val="27213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2132896"/>
        <c:crosses val="autoZero"/>
        <c:auto val="1"/>
        <c:lblAlgn val="ctr"/>
        <c:lblOffset val="100"/>
        <c:noMultiLvlLbl val="0"/>
      </c:catAx>
      <c:valAx>
        <c:axId val="27213289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 development (2011 = 100%)</a:t>
                </a:r>
              </a:p>
            </c:rich>
          </c:tx>
          <c:layout>
            <c:manualLayout>
              <c:xMode val="edge"/>
              <c:yMode val="edge"/>
              <c:x val="3.2657281476179112E-3"/>
              <c:y val="0.17357301491159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213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77181261433231"/>
          <c:y val="0.4040212152251918"/>
          <c:w val="0.14452684323550466"/>
          <c:h val="0.4319024545008797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[report_pivot_merged_dias_v2.xlsx]gdpreal_yr!PivotTable43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5"/>
        <c:spPr>
          <a:solidFill>
            <a:schemeClr val="accent1"/>
          </a:solidFill>
          <a:ln w="28575" cap="rnd">
            <a:solidFill>
              <a:schemeClr val="tx1"/>
            </a:solidFill>
            <a:round/>
          </a:ln>
          <a:effectLst/>
        </c:spPr>
        <c:marker>
          <c:symbol val="circle"/>
          <c:size val="5"/>
          <c:spPr>
            <a:solidFill>
              <a:schemeClr val="tx1"/>
            </a:solidFill>
            <a:ln w="9525">
              <a:solidFill>
                <a:schemeClr val="tx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14308454408623072"/>
          <c:y val="4.6802410485971627E-2"/>
          <c:w val="0.84505431525659025"/>
          <c:h val="0.80356148706241393"/>
        </c:manualLayout>
      </c:layout>
      <c:lineChart>
        <c:grouping val="standard"/>
        <c:varyColors val="0"/>
        <c:ser>
          <c:idx val="0"/>
          <c:order val="0"/>
          <c:tx>
            <c:strRef>
              <c:f>gdpreal_yr!$B$1:$B$2</c:f>
              <c:strCache>
                <c:ptCount val="1"/>
                <c:pt idx="0">
                  <c:v>REF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gdpreal_yr!$B$3:$B$12</c:f>
              <c:numCache>
                <c:formatCode>0.00%</c:formatCode>
                <c:ptCount val="9"/>
                <c:pt idx="0">
                  <c:v>1</c:v>
                </c:pt>
                <c:pt idx="1">
                  <c:v>1.1095677484797108</c:v>
                </c:pt>
                <c:pt idx="2">
                  <c:v>1.2831314903099318</c:v>
                </c:pt>
                <c:pt idx="3">
                  <c:v>1.4862734821521859</c:v>
                </c:pt>
                <c:pt idx="4">
                  <c:v>1.7102342539578035</c:v>
                </c:pt>
                <c:pt idx="5">
                  <c:v>1.9763888902977913</c:v>
                </c:pt>
                <c:pt idx="6">
                  <c:v>2.2788595788337114</c:v>
                </c:pt>
                <c:pt idx="7">
                  <c:v>2.5816824942523571</c:v>
                </c:pt>
                <c:pt idx="8">
                  <c:v>2.8453952861774199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EE-4C8E-AD93-296E237B08B9}"/>
            </c:ext>
          </c:extLst>
        </c:ser>
        <c:ser>
          <c:idx val="1"/>
          <c:order val="1"/>
          <c:tx>
            <c:strRef>
              <c:f>gdpreal_yr!$C$1:$C$2</c:f>
              <c:strCache>
                <c:ptCount val="1"/>
                <c:pt idx="0">
                  <c:v>Base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gdpreal_yr!$C$3:$C$12</c:f>
              <c:numCache>
                <c:formatCode>0.00%</c:formatCode>
                <c:ptCount val="9"/>
                <c:pt idx="0">
                  <c:v>1</c:v>
                </c:pt>
                <c:pt idx="1">
                  <c:v>1.1095752697012973</c:v>
                </c:pt>
                <c:pt idx="2">
                  <c:v>1.2810325808998875</c:v>
                </c:pt>
                <c:pt idx="3">
                  <c:v>1.4770519550961541</c:v>
                </c:pt>
                <c:pt idx="4">
                  <c:v>1.6942896447106153</c:v>
                </c:pt>
                <c:pt idx="5">
                  <c:v>1.9514165286229508</c:v>
                </c:pt>
                <c:pt idx="6">
                  <c:v>2.2491080123587808</c:v>
                </c:pt>
                <c:pt idx="7">
                  <c:v>2.5420611550796117</c:v>
                </c:pt>
                <c:pt idx="8">
                  <c:v>2.8217976085392231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EE-4C8E-AD93-296E237B08B9}"/>
            </c:ext>
          </c:extLst>
        </c:ser>
        <c:ser>
          <c:idx val="2"/>
          <c:order val="2"/>
          <c:tx>
            <c:strRef>
              <c:f>gdpreal_yr!$D$1:$D$2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gdpreal_yr!$D$3:$D$12</c:f>
              <c:numCache>
                <c:formatCode>0.00%</c:formatCode>
                <c:ptCount val="9"/>
                <c:pt idx="0">
                  <c:v>1</c:v>
                </c:pt>
                <c:pt idx="1">
                  <c:v>1.1095826201817554</c:v>
                </c:pt>
                <c:pt idx="2">
                  <c:v>1.2799954945174916</c:v>
                </c:pt>
                <c:pt idx="3">
                  <c:v>1.4710121229854185</c:v>
                </c:pt>
                <c:pt idx="4">
                  <c:v>1.6851650623470225</c:v>
                </c:pt>
                <c:pt idx="5">
                  <c:v>1.9339844197924136</c:v>
                </c:pt>
                <c:pt idx="6">
                  <c:v>2.2713635149622249</c:v>
                </c:pt>
                <c:pt idx="7">
                  <c:v>2.5845882144702474</c:v>
                </c:pt>
                <c:pt idx="8">
                  <c:v>2.8783076961494163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EE-4C8E-AD93-296E237B08B9}"/>
            </c:ext>
          </c:extLst>
        </c:ser>
        <c:ser>
          <c:idx val="3"/>
          <c:order val="3"/>
          <c:tx>
            <c:strRef>
              <c:f>gdpreal_yr!$E$1:$E$2</c:f>
              <c:strCache>
                <c:ptCount val="1"/>
                <c:pt idx="0">
                  <c:v>PA_EU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gdpreal_yr!$E$3:$E$12</c:f>
              <c:numCache>
                <c:formatCode>0.00%</c:formatCode>
                <c:ptCount val="9"/>
                <c:pt idx="0">
                  <c:v>1</c:v>
                </c:pt>
                <c:pt idx="1">
                  <c:v>1.1095764157130921</c:v>
                </c:pt>
                <c:pt idx="2">
                  <c:v>1.282677050107814</c:v>
                </c:pt>
                <c:pt idx="3">
                  <c:v>1.4827600255989661</c:v>
                </c:pt>
                <c:pt idx="4">
                  <c:v>1.7030080412495214</c:v>
                </c:pt>
                <c:pt idx="5">
                  <c:v>1.9576160858645606</c:v>
                </c:pt>
                <c:pt idx="6">
                  <c:v>2.2581279449227947</c:v>
                </c:pt>
                <c:pt idx="7">
                  <c:v>2.56793508361742</c:v>
                </c:pt>
                <c:pt idx="8">
                  <c:v>2.885497133443248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EE-4C8E-AD93-296E237B08B9}"/>
            </c:ext>
          </c:extLst>
        </c:ser>
        <c:ser>
          <c:idx val="4"/>
          <c:order val="4"/>
          <c:tx>
            <c:strRef>
              <c:f>gdpreal_yr!$F$1:$F$2</c:f>
              <c:strCache>
                <c:ptCount val="1"/>
                <c:pt idx="0">
                  <c:v>PA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gdpreal_yr!$A$3:$A$12</c:f>
              <c:strCache>
                <c:ptCount val="9"/>
                <c:pt idx="0">
                  <c:v>2011</c:v>
                </c:pt>
                <c:pt idx="1">
                  <c:v>2015</c:v>
                </c:pt>
                <c:pt idx="2">
                  <c:v>2020</c:v>
                </c:pt>
                <c:pt idx="3">
                  <c:v>2025</c:v>
                </c:pt>
                <c:pt idx="4">
                  <c:v>2030</c:v>
                </c:pt>
                <c:pt idx="5">
                  <c:v>2035</c:v>
                </c:pt>
                <c:pt idx="6">
                  <c:v>2040</c:v>
                </c:pt>
                <c:pt idx="7">
                  <c:v>2045</c:v>
                </c:pt>
                <c:pt idx="8">
                  <c:v>2050</c:v>
                </c:pt>
              </c:strCache>
            </c:strRef>
          </c:cat>
          <c:val>
            <c:numRef>
              <c:f>gdpreal_yr!$F$3:$F$12</c:f>
              <c:numCache>
                <c:formatCode>0.00%</c:formatCode>
                <c:ptCount val="9"/>
                <c:pt idx="0">
                  <c:v>1</c:v>
                </c:pt>
                <c:pt idx="1">
                  <c:v>1.1095764157130921</c:v>
                </c:pt>
                <c:pt idx="2">
                  <c:v>1.282677050107814</c:v>
                </c:pt>
                <c:pt idx="3">
                  <c:v>1.481257974326438</c:v>
                </c:pt>
                <c:pt idx="4">
                  <c:v>1.6852627680599621</c:v>
                </c:pt>
                <c:pt idx="5">
                  <c:v>1.9092375493361662</c:v>
                </c:pt>
                <c:pt idx="6">
                  <c:v>2.1329352575157943</c:v>
                </c:pt>
                <c:pt idx="7">
                  <c:v>2.3084353723031685</c:v>
                </c:pt>
                <c:pt idx="8">
                  <c:v>2.4914221233452252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EE-4C8E-AD93-296E237B0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131232"/>
        <c:axId val="272132896"/>
      </c:lineChart>
      <c:catAx>
        <c:axId val="272131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2132896"/>
        <c:crosses val="autoZero"/>
        <c:auto val="1"/>
        <c:lblAlgn val="ctr"/>
        <c:lblOffset val="100"/>
        <c:noMultiLvlLbl val="0"/>
      </c:catAx>
      <c:valAx>
        <c:axId val="27213289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</a:rPr>
                  <a:t>GDP development (2011 = 100%)</a:t>
                </a:r>
                <a:endParaRPr lang="en-US" sz="11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7213123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13428013378712"/>
          <c:y val="0.45704012112036335"/>
          <c:w val="0.11733953016931974"/>
          <c:h val="0.36381231112197271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[report_pivot_merged_dias_v3.xlsx]Tabelle1!PivotTable1</c:name>
    <c:fmtId val="4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1078192330421172"/>
          <c:y val="5.6853072729814089E-2"/>
          <c:w val="0.77888358275702352"/>
          <c:h val="0.84399868378139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Tabelle1!$B$3</c:f>
              <c:strCache>
                <c:ptCount val="1"/>
                <c:pt idx="0">
                  <c:v>GDP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Tabelle1!$A$4:$A$9</c:f>
              <c:strCache>
                <c:ptCount val="5"/>
                <c:pt idx="0">
                  <c:v>REF</c:v>
                </c:pt>
                <c:pt idx="1">
                  <c:v>Base</c:v>
                </c:pt>
                <c:pt idx="2">
                  <c:v>LS</c:v>
                </c:pt>
                <c:pt idx="3">
                  <c:v>PA_EU</c:v>
                </c:pt>
                <c:pt idx="4">
                  <c:v>PA</c:v>
                </c:pt>
              </c:strCache>
            </c:strRef>
          </c:cat>
          <c:val>
            <c:numRef>
              <c:f>Tabelle1!$B$4:$B$9</c:f>
              <c:numCache>
                <c:formatCode>General</c:formatCode>
                <c:ptCount val="5"/>
                <c:pt idx="0">
                  <c:v>6.3324874709440204E-2</c:v>
                </c:pt>
                <c:pt idx="1">
                  <c:v>5.6826147867959018E-2</c:v>
                </c:pt>
                <c:pt idx="2">
                  <c:v>5.593785179567326E-2</c:v>
                </c:pt>
                <c:pt idx="3">
                  <c:v>5.9008978487539596E-2</c:v>
                </c:pt>
                <c:pt idx="4">
                  <c:v>5.0192196733096286E-2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5C-4578-81FE-5F234824A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40105472"/>
        <c:axId val="415601920"/>
      </c:barChart>
      <c:lineChart>
        <c:grouping val="standard"/>
        <c:varyColors val="0"/>
        <c:ser>
          <c:idx val="1"/>
          <c:order val="1"/>
          <c:tx>
            <c:strRef>
              <c:f>Tabelle1!$C$3</c:f>
              <c:strCache>
                <c:ptCount val="1"/>
                <c:pt idx="0">
                  <c:v>CO2 Emissions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Tabelle1!$A$4:$A$9</c:f>
              <c:strCache>
                <c:ptCount val="5"/>
                <c:pt idx="0">
                  <c:v>REF</c:v>
                </c:pt>
                <c:pt idx="1">
                  <c:v>Base</c:v>
                </c:pt>
                <c:pt idx="2">
                  <c:v>LS</c:v>
                </c:pt>
                <c:pt idx="3">
                  <c:v>PA_EU</c:v>
                </c:pt>
                <c:pt idx="4">
                  <c:v>PA</c:v>
                </c:pt>
              </c:strCache>
            </c:strRef>
          </c:cat>
          <c:val>
            <c:numRef>
              <c:f>Tabelle1!$C$4:$C$9</c:f>
              <c:numCache>
                <c:formatCode>General</c:formatCode>
                <c:ptCount val="5"/>
                <c:pt idx="0">
                  <c:v>-7.8357055601790751E-2</c:v>
                </c:pt>
                <c:pt idx="1">
                  <c:v>-0.15776967036949108</c:v>
                </c:pt>
                <c:pt idx="2">
                  <c:v>-0.14994222270376678</c:v>
                </c:pt>
                <c:pt idx="3">
                  <c:v>-0.23595772724678632</c:v>
                </c:pt>
                <c:pt idx="4">
                  <c:v>-0.23595772724678632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5C-4578-81FE-5F234824A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5600256"/>
        <c:axId val="436474000"/>
      </c:lineChart>
      <c:catAx>
        <c:axId val="44010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5601920"/>
        <c:crosses val="autoZero"/>
        <c:auto val="1"/>
        <c:lblAlgn val="ctr"/>
        <c:lblOffset val="100"/>
        <c:noMultiLvlLbl val="0"/>
      </c:catAx>
      <c:valAx>
        <c:axId val="4156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GDP Variation</a:t>
                </a:r>
              </a:p>
            </c:rich>
          </c:tx>
          <c:layout>
            <c:manualLayout>
              <c:xMode val="edge"/>
              <c:yMode val="edge"/>
              <c:x val="1.5371420357445178E-2"/>
              <c:y val="0.351614988585006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40105472"/>
        <c:crosses val="autoZero"/>
        <c:crossBetween val="between"/>
      </c:valAx>
      <c:valAx>
        <c:axId val="436474000"/>
        <c:scaling>
          <c:orientation val="minMax"/>
          <c:max val="0"/>
          <c:min val="-0.28000000000000003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CO</a:t>
                </a:r>
                <a:r>
                  <a:rPr lang="en-US" sz="1100">
                    <a:latin typeface="Calibri" panose="020F0502020204030204" pitchFamily="34" charset="0"/>
                  </a:rPr>
                  <a:t>₂ Emissions Variation</a:t>
                </a:r>
                <a:endParaRPr lang="en-US" sz="1100"/>
              </a:p>
            </c:rich>
          </c:tx>
          <c:layout>
            <c:manualLayout>
              <c:xMode val="edge"/>
              <c:yMode val="edge"/>
              <c:x val="0.95788295986328276"/>
              <c:y val="0.270956704561338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5600256"/>
        <c:crosses val="max"/>
        <c:crossBetween val="between"/>
        <c:majorUnit val="4.0000000000000008E-2"/>
      </c:valAx>
      <c:catAx>
        <c:axId val="415600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364740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8764865598696716"/>
          <c:y val="6.6131827861139997E-2"/>
          <c:w val="0.38174824146981629"/>
          <c:h val="9.4436685980290203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[report_pivot_merged_dias_v3.xlsx]shareXabs_pivot!PivotTable1</c:name>
    <c:fmtId val="30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x"/>
          <c:size val="8"/>
          <c:spPr>
            <a:noFill/>
            <a:ln w="31750" cmpd="sng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</c:pivotFmt>
      <c:pivotFmt>
        <c:idx val="8"/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9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9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9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9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diamond"/>
          <c:size val="9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triangle"/>
          <c:size val="9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4.6089238845144355E-2"/>
          <c:y val="9.4998541848935553E-2"/>
          <c:w val="0.66807421131182132"/>
          <c:h val="0.7240125632831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shareXabs_pivot!$B$3:$B$5</c:f>
              <c:strCache>
                <c:ptCount val="1"/>
                <c:pt idx="0">
                  <c:v>Share of EG in total consumption - hh1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shareXabs_pivot!$A$6:$A$31</c:f>
              <c:multiLvlStrCache>
                <c:ptCount val="20"/>
                <c:lvl>
                  <c:pt idx="0">
                    <c:v>2011</c:v>
                  </c:pt>
                  <c:pt idx="1">
                    <c:v>2030</c:v>
                  </c:pt>
                  <c:pt idx="2">
                    <c:v>2040</c:v>
                  </c:pt>
                  <c:pt idx="3">
                    <c:v>2050</c:v>
                  </c:pt>
                  <c:pt idx="4">
                    <c:v>2011</c:v>
                  </c:pt>
                  <c:pt idx="5">
                    <c:v>2030</c:v>
                  </c:pt>
                  <c:pt idx="6">
                    <c:v>2040</c:v>
                  </c:pt>
                  <c:pt idx="7">
                    <c:v>2050</c:v>
                  </c:pt>
                  <c:pt idx="8">
                    <c:v>2011</c:v>
                  </c:pt>
                  <c:pt idx="9">
                    <c:v>2030</c:v>
                  </c:pt>
                  <c:pt idx="10">
                    <c:v>2040</c:v>
                  </c:pt>
                  <c:pt idx="11">
                    <c:v>2050</c:v>
                  </c:pt>
                  <c:pt idx="12">
                    <c:v>2011</c:v>
                  </c:pt>
                  <c:pt idx="13">
                    <c:v>2030</c:v>
                  </c:pt>
                  <c:pt idx="14">
                    <c:v>2040</c:v>
                  </c:pt>
                  <c:pt idx="15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18">
                    <c:v>2040</c:v>
                  </c:pt>
                  <c:pt idx="19">
                    <c:v>2050</c:v>
                  </c:pt>
                </c:lvl>
                <c:lvl>
                  <c:pt idx="0">
                    <c:v>REF</c:v>
                  </c:pt>
                  <c:pt idx="4">
                    <c:v>Base</c:v>
                  </c:pt>
                  <c:pt idx="8">
                    <c:v>LS</c:v>
                  </c:pt>
                  <c:pt idx="12">
                    <c:v>PA_EU</c:v>
                  </c:pt>
                  <c:pt idx="16">
                    <c:v>PA</c:v>
                  </c:pt>
                </c:lvl>
              </c:multiLvlStrCache>
            </c:multiLvlStrRef>
          </c:cat>
          <c:val>
            <c:numRef>
              <c:f>shareXabs_pivot!$B$6:$B$31</c:f>
              <c:numCache>
                <c:formatCode>General</c:formatCode>
                <c:ptCount val="20"/>
                <c:pt idx="0">
                  <c:v>7.6646919195776278E-2</c:v>
                </c:pt>
                <c:pt idx="1">
                  <c:v>5.9190370299227774E-2</c:v>
                </c:pt>
                <c:pt idx="2">
                  <c:v>5.1451967749028896E-2</c:v>
                </c:pt>
                <c:pt idx="3">
                  <c:v>4.4734586856500856E-2</c:v>
                </c:pt>
                <c:pt idx="4">
                  <c:v>7.6646919195776264E-2</c:v>
                </c:pt>
                <c:pt idx="5">
                  <c:v>6.0409163227649491E-2</c:v>
                </c:pt>
                <c:pt idx="6">
                  <c:v>5.362324632866218E-2</c:v>
                </c:pt>
                <c:pt idx="7">
                  <c:v>5.5677611667160676E-2</c:v>
                </c:pt>
                <c:pt idx="8">
                  <c:v>7.6646919195776264E-2</c:v>
                </c:pt>
                <c:pt idx="9">
                  <c:v>6.2600845138728184E-2</c:v>
                </c:pt>
                <c:pt idx="10">
                  <c:v>5.7851906958335308E-2</c:v>
                </c:pt>
                <c:pt idx="11">
                  <c:v>5.5092718023524605E-2</c:v>
                </c:pt>
                <c:pt idx="12">
                  <c:v>7.6646919195776264E-2</c:v>
                </c:pt>
                <c:pt idx="13">
                  <c:v>6.2318126604018843E-2</c:v>
                </c:pt>
                <c:pt idx="14">
                  <c:v>5.4701939859361157E-2</c:v>
                </c:pt>
                <c:pt idx="15">
                  <c:v>5.5182407887780199E-2</c:v>
                </c:pt>
                <c:pt idx="16">
                  <c:v>7.6646919195776264E-2</c:v>
                </c:pt>
                <c:pt idx="17">
                  <c:v>6.3153847760815979E-2</c:v>
                </c:pt>
                <c:pt idx="18">
                  <c:v>5.8268725076334391E-2</c:v>
                </c:pt>
                <c:pt idx="19">
                  <c:v>5.8990944418634235E-2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96-4E39-B199-D923583B6355}"/>
            </c:ext>
          </c:extLst>
        </c:ser>
        <c:ser>
          <c:idx val="1"/>
          <c:order val="1"/>
          <c:tx>
            <c:strRef>
              <c:f>shareXabs_pivot!$C$3:$C$5</c:f>
              <c:strCache>
                <c:ptCount val="1"/>
                <c:pt idx="0">
                  <c:v>Share of EG in total consumption - hh5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shareXabs_pivot!$A$6:$A$31</c:f>
              <c:multiLvlStrCache>
                <c:ptCount val="20"/>
                <c:lvl>
                  <c:pt idx="0">
                    <c:v>2011</c:v>
                  </c:pt>
                  <c:pt idx="1">
                    <c:v>2030</c:v>
                  </c:pt>
                  <c:pt idx="2">
                    <c:v>2040</c:v>
                  </c:pt>
                  <c:pt idx="3">
                    <c:v>2050</c:v>
                  </c:pt>
                  <c:pt idx="4">
                    <c:v>2011</c:v>
                  </c:pt>
                  <c:pt idx="5">
                    <c:v>2030</c:v>
                  </c:pt>
                  <c:pt idx="6">
                    <c:v>2040</c:v>
                  </c:pt>
                  <c:pt idx="7">
                    <c:v>2050</c:v>
                  </c:pt>
                  <c:pt idx="8">
                    <c:v>2011</c:v>
                  </c:pt>
                  <c:pt idx="9">
                    <c:v>2030</c:v>
                  </c:pt>
                  <c:pt idx="10">
                    <c:v>2040</c:v>
                  </c:pt>
                  <c:pt idx="11">
                    <c:v>2050</c:v>
                  </c:pt>
                  <c:pt idx="12">
                    <c:v>2011</c:v>
                  </c:pt>
                  <c:pt idx="13">
                    <c:v>2030</c:v>
                  </c:pt>
                  <c:pt idx="14">
                    <c:v>2040</c:v>
                  </c:pt>
                  <c:pt idx="15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18">
                    <c:v>2040</c:v>
                  </c:pt>
                  <c:pt idx="19">
                    <c:v>2050</c:v>
                  </c:pt>
                </c:lvl>
                <c:lvl>
                  <c:pt idx="0">
                    <c:v>REF</c:v>
                  </c:pt>
                  <c:pt idx="4">
                    <c:v>Base</c:v>
                  </c:pt>
                  <c:pt idx="8">
                    <c:v>LS</c:v>
                  </c:pt>
                  <c:pt idx="12">
                    <c:v>PA_EU</c:v>
                  </c:pt>
                  <c:pt idx="16">
                    <c:v>PA</c:v>
                  </c:pt>
                </c:lvl>
              </c:multiLvlStrCache>
            </c:multiLvlStrRef>
          </c:cat>
          <c:val>
            <c:numRef>
              <c:f>shareXabs_pivot!$C$6:$C$31</c:f>
              <c:numCache>
                <c:formatCode>General</c:formatCode>
                <c:ptCount val="20"/>
                <c:pt idx="0">
                  <c:v>6.255949633443085E-2</c:v>
                </c:pt>
                <c:pt idx="1">
                  <c:v>4.5080928812322035E-2</c:v>
                </c:pt>
                <c:pt idx="2">
                  <c:v>3.8094453863632347E-2</c:v>
                </c:pt>
                <c:pt idx="3">
                  <c:v>3.2812263151529852E-2</c:v>
                </c:pt>
                <c:pt idx="4">
                  <c:v>6.2559496334430836E-2</c:v>
                </c:pt>
                <c:pt idx="5">
                  <c:v>4.5863069475645883E-2</c:v>
                </c:pt>
                <c:pt idx="6">
                  <c:v>4.0043457332632273E-2</c:v>
                </c:pt>
                <c:pt idx="7">
                  <c:v>4.3152587576316029E-2</c:v>
                </c:pt>
                <c:pt idx="8">
                  <c:v>6.2559496334430836E-2</c:v>
                </c:pt>
                <c:pt idx="9">
                  <c:v>4.7614930259042065E-2</c:v>
                </c:pt>
                <c:pt idx="10">
                  <c:v>4.3831484288497952E-2</c:v>
                </c:pt>
                <c:pt idx="11">
                  <c:v>4.2599172057143808E-2</c:v>
                </c:pt>
                <c:pt idx="12">
                  <c:v>6.2559496334430836E-2</c:v>
                </c:pt>
                <c:pt idx="13">
                  <c:v>4.7602416685334797E-2</c:v>
                </c:pt>
                <c:pt idx="14">
                  <c:v>4.141728313745531E-2</c:v>
                </c:pt>
                <c:pt idx="15">
                  <c:v>4.6098091035423137E-2</c:v>
                </c:pt>
                <c:pt idx="16">
                  <c:v>6.2559496334430836E-2</c:v>
                </c:pt>
                <c:pt idx="17">
                  <c:v>4.80832603714016E-2</c:v>
                </c:pt>
                <c:pt idx="18">
                  <c:v>4.3367763498166324E-2</c:v>
                </c:pt>
                <c:pt idx="19">
                  <c:v>4.8632680337170157E-2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96-4E39-B199-D923583B6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3326864"/>
        <c:axId val="404266832"/>
      </c:barChart>
      <c:lineChart>
        <c:grouping val="standard"/>
        <c:varyColors val="0"/>
        <c:ser>
          <c:idx val="2"/>
          <c:order val="2"/>
          <c:tx>
            <c:strRef>
              <c:f>shareXabs_pivot!$D$3:$D$5</c:f>
              <c:strCache>
                <c:ptCount val="1"/>
                <c:pt idx="0">
                  <c:v>Expenditure on EG compared to 2011 - hh1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multiLvlStrRef>
              <c:f>shareXabs_pivot!$A$6:$A$31</c:f>
              <c:multiLvlStrCache>
                <c:ptCount val="20"/>
                <c:lvl>
                  <c:pt idx="0">
                    <c:v>2011</c:v>
                  </c:pt>
                  <c:pt idx="1">
                    <c:v>2030</c:v>
                  </c:pt>
                  <c:pt idx="2">
                    <c:v>2040</c:v>
                  </c:pt>
                  <c:pt idx="3">
                    <c:v>2050</c:v>
                  </c:pt>
                  <c:pt idx="4">
                    <c:v>2011</c:v>
                  </c:pt>
                  <c:pt idx="5">
                    <c:v>2030</c:v>
                  </c:pt>
                  <c:pt idx="6">
                    <c:v>2040</c:v>
                  </c:pt>
                  <c:pt idx="7">
                    <c:v>2050</c:v>
                  </c:pt>
                  <c:pt idx="8">
                    <c:v>2011</c:v>
                  </c:pt>
                  <c:pt idx="9">
                    <c:v>2030</c:v>
                  </c:pt>
                  <c:pt idx="10">
                    <c:v>2040</c:v>
                  </c:pt>
                  <c:pt idx="11">
                    <c:v>2050</c:v>
                  </c:pt>
                  <c:pt idx="12">
                    <c:v>2011</c:v>
                  </c:pt>
                  <c:pt idx="13">
                    <c:v>2030</c:v>
                  </c:pt>
                  <c:pt idx="14">
                    <c:v>2040</c:v>
                  </c:pt>
                  <c:pt idx="15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18">
                    <c:v>2040</c:v>
                  </c:pt>
                  <c:pt idx="19">
                    <c:v>2050</c:v>
                  </c:pt>
                </c:lvl>
                <c:lvl>
                  <c:pt idx="0">
                    <c:v>REF</c:v>
                  </c:pt>
                  <c:pt idx="4">
                    <c:v>Base</c:v>
                  </c:pt>
                  <c:pt idx="8">
                    <c:v>LS</c:v>
                  </c:pt>
                  <c:pt idx="12">
                    <c:v>PA_EU</c:v>
                  </c:pt>
                  <c:pt idx="16">
                    <c:v>PA</c:v>
                  </c:pt>
                </c:lvl>
              </c:multiLvlStrCache>
            </c:multiLvlStrRef>
          </c:cat>
          <c:val>
            <c:numRef>
              <c:f>shareXabs_pivot!$D$6:$D$31</c:f>
              <c:numCache>
                <c:formatCode>General</c:formatCode>
                <c:ptCount val="20"/>
                <c:pt idx="0">
                  <c:v>1</c:v>
                </c:pt>
                <c:pt idx="1">
                  <c:v>0.94909868512794648</c:v>
                </c:pt>
                <c:pt idx="2">
                  <c:v>0.94424464570484556</c:v>
                </c:pt>
                <c:pt idx="3">
                  <c:v>0.96529676701351819</c:v>
                </c:pt>
                <c:pt idx="4">
                  <c:v>1</c:v>
                </c:pt>
                <c:pt idx="5">
                  <c:v>0.96537599415287778</c:v>
                </c:pt>
                <c:pt idx="6">
                  <c:v>1.0145640439095556</c:v>
                </c:pt>
                <c:pt idx="7">
                  <c:v>1.2847123215561371</c:v>
                </c:pt>
                <c:pt idx="8">
                  <c:v>1</c:v>
                </c:pt>
                <c:pt idx="9">
                  <c:v>0.98707799272071572</c:v>
                </c:pt>
                <c:pt idx="10">
                  <c:v>1.06926426232881</c:v>
                </c:pt>
                <c:pt idx="11">
                  <c:v>1.2714771386002428</c:v>
                </c:pt>
                <c:pt idx="12">
                  <c:v>1</c:v>
                </c:pt>
                <c:pt idx="13">
                  <c:v>1.0048392754970805</c:v>
                </c:pt>
                <c:pt idx="14">
                  <c:v>1.0134771706277668</c:v>
                </c:pt>
                <c:pt idx="15">
                  <c:v>1.3042711982620541</c:v>
                </c:pt>
                <c:pt idx="16">
                  <c:v>1</c:v>
                </c:pt>
                <c:pt idx="17">
                  <c:v>1.0131875951257387</c:v>
                </c:pt>
                <c:pt idx="18">
                  <c:v>1.0341396568680894</c:v>
                </c:pt>
                <c:pt idx="19">
                  <c:v>1.2962827145570195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96-4E39-B199-D923583B6355}"/>
            </c:ext>
          </c:extLst>
        </c:ser>
        <c:ser>
          <c:idx val="3"/>
          <c:order val="3"/>
          <c:tx>
            <c:strRef>
              <c:f>shareXabs_pivot!$E$3:$E$5</c:f>
              <c:strCache>
                <c:ptCount val="1"/>
                <c:pt idx="0">
                  <c:v>Expenditure on EG compared to 2011 - hh5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triangle"/>
            <c:size val="9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shareXabs_pivot!$A$6:$A$31</c:f>
              <c:multiLvlStrCache>
                <c:ptCount val="20"/>
                <c:lvl>
                  <c:pt idx="0">
                    <c:v>2011</c:v>
                  </c:pt>
                  <c:pt idx="1">
                    <c:v>2030</c:v>
                  </c:pt>
                  <c:pt idx="2">
                    <c:v>2040</c:v>
                  </c:pt>
                  <c:pt idx="3">
                    <c:v>2050</c:v>
                  </c:pt>
                  <c:pt idx="4">
                    <c:v>2011</c:v>
                  </c:pt>
                  <c:pt idx="5">
                    <c:v>2030</c:v>
                  </c:pt>
                  <c:pt idx="6">
                    <c:v>2040</c:v>
                  </c:pt>
                  <c:pt idx="7">
                    <c:v>2050</c:v>
                  </c:pt>
                  <c:pt idx="8">
                    <c:v>2011</c:v>
                  </c:pt>
                  <c:pt idx="9">
                    <c:v>2030</c:v>
                  </c:pt>
                  <c:pt idx="10">
                    <c:v>2040</c:v>
                  </c:pt>
                  <c:pt idx="11">
                    <c:v>2050</c:v>
                  </c:pt>
                  <c:pt idx="12">
                    <c:v>2011</c:v>
                  </c:pt>
                  <c:pt idx="13">
                    <c:v>2030</c:v>
                  </c:pt>
                  <c:pt idx="14">
                    <c:v>2040</c:v>
                  </c:pt>
                  <c:pt idx="15">
                    <c:v>2050</c:v>
                  </c:pt>
                  <c:pt idx="16">
                    <c:v>2011</c:v>
                  </c:pt>
                  <c:pt idx="17">
                    <c:v>2030</c:v>
                  </c:pt>
                  <c:pt idx="18">
                    <c:v>2040</c:v>
                  </c:pt>
                  <c:pt idx="19">
                    <c:v>2050</c:v>
                  </c:pt>
                </c:lvl>
                <c:lvl>
                  <c:pt idx="0">
                    <c:v>REF</c:v>
                  </c:pt>
                  <c:pt idx="4">
                    <c:v>Base</c:v>
                  </c:pt>
                  <c:pt idx="8">
                    <c:v>LS</c:v>
                  </c:pt>
                  <c:pt idx="12">
                    <c:v>PA_EU</c:v>
                  </c:pt>
                  <c:pt idx="16">
                    <c:v>PA</c:v>
                  </c:pt>
                </c:lvl>
              </c:multiLvlStrCache>
            </c:multiLvlStrRef>
          </c:cat>
          <c:val>
            <c:numRef>
              <c:f>shareXabs_pivot!$E$6:$E$31</c:f>
              <c:numCache>
                <c:formatCode>General</c:formatCode>
                <c:ptCount val="20"/>
                <c:pt idx="0">
                  <c:v>1</c:v>
                </c:pt>
                <c:pt idx="1">
                  <c:v>0.94992473877705952</c:v>
                </c:pt>
                <c:pt idx="2">
                  <c:v>0.92565828545859952</c:v>
                </c:pt>
                <c:pt idx="3">
                  <c:v>0.93954654038770513</c:v>
                </c:pt>
                <c:pt idx="4">
                  <c:v>1</c:v>
                </c:pt>
                <c:pt idx="5">
                  <c:v>0.95653365932745615</c:v>
                </c:pt>
                <c:pt idx="6">
                  <c:v>0.9699437629902814</c:v>
                </c:pt>
                <c:pt idx="7">
                  <c:v>1.2110291845351515</c:v>
                </c:pt>
                <c:pt idx="8">
                  <c:v>1</c:v>
                </c:pt>
                <c:pt idx="9">
                  <c:v>0.97524948075697082</c:v>
                </c:pt>
                <c:pt idx="10">
                  <c:v>1.0358583331261659</c:v>
                </c:pt>
                <c:pt idx="11">
                  <c:v>1.1921314120277735</c:v>
                </c:pt>
                <c:pt idx="12">
                  <c:v>1</c:v>
                </c:pt>
                <c:pt idx="13">
                  <c:v>0.99250890739979836</c:v>
                </c:pt>
                <c:pt idx="14">
                  <c:v>0.99331533808697414</c:v>
                </c:pt>
                <c:pt idx="15">
                  <c:v>1.3276334565765087</c:v>
                </c:pt>
                <c:pt idx="16">
                  <c:v>1</c:v>
                </c:pt>
                <c:pt idx="17">
                  <c:v>0.997159449578366</c:v>
                </c:pt>
                <c:pt idx="18">
                  <c:v>0.99830339833246085</c:v>
                </c:pt>
                <c:pt idx="19">
                  <c:v>1.2895353710711273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96-4E39-B199-D923583B63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4030048"/>
        <c:axId val="524030464"/>
      </c:lineChart>
      <c:catAx>
        <c:axId val="51332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4266832"/>
        <c:crosses val="autoZero"/>
        <c:auto val="1"/>
        <c:lblAlgn val="ctr"/>
        <c:lblOffset val="100"/>
        <c:noMultiLvlLbl val="0"/>
      </c:catAx>
      <c:valAx>
        <c:axId val="404266832"/>
        <c:scaling>
          <c:orientation val="minMax"/>
          <c:max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Share of total consumption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13326864"/>
        <c:crosses val="autoZero"/>
        <c:crossBetween val="between"/>
      </c:valAx>
      <c:valAx>
        <c:axId val="524030464"/>
        <c:scaling>
          <c:orientation val="minMax"/>
          <c:min val="0.8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Expenditure Level in EG (2011 = 1)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24030048"/>
        <c:crosses val="max"/>
        <c:crossBetween val="between"/>
      </c:valAx>
      <c:catAx>
        <c:axId val="524030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40304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680448767433484"/>
          <c:y val="9.2160736852337846E-2"/>
          <c:w val="0.23246575060470381"/>
          <c:h val="0.83067876932050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3D0AF-296F-4607-8601-06A93EE3249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2DC2BE-34A7-4E50-ACA6-4EBEA6F13973}">
      <dgm:prSet phldrT="[Text]"/>
      <dgm:spPr>
        <a:solidFill>
          <a:srgbClr val="0070C0"/>
        </a:solidFill>
      </dgm:spPr>
      <dgm:t>
        <a:bodyPr/>
        <a:lstStyle/>
        <a:p>
          <a:r>
            <a:rPr lang="en-US" noProof="0" dirty="0" smtClean="0"/>
            <a:t>Skilled</a:t>
          </a:r>
          <a:endParaRPr lang="en-US" noProof="0" dirty="0"/>
        </a:p>
      </dgm:t>
    </dgm:pt>
    <dgm:pt modelId="{62D59BF6-1C28-4EC7-9BCE-B80C308C4D01}" type="parTrans" cxnId="{DFC1AE72-F610-4614-96A3-E53910069865}">
      <dgm:prSet/>
      <dgm:spPr/>
      <dgm:t>
        <a:bodyPr/>
        <a:lstStyle/>
        <a:p>
          <a:endParaRPr lang="en-US" noProof="0" dirty="0"/>
        </a:p>
      </dgm:t>
    </dgm:pt>
    <dgm:pt modelId="{EC7C5DE5-87AE-4ECF-9707-0C6DC23648DE}" type="sibTrans" cxnId="{DFC1AE72-F610-4614-96A3-E53910069865}">
      <dgm:prSet/>
      <dgm:spPr>
        <a:solidFill>
          <a:srgbClr val="0070C0"/>
        </a:solidFill>
        <a:ln>
          <a:solidFill>
            <a:srgbClr val="0070C0"/>
          </a:solidFill>
        </a:ln>
      </dgm:spPr>
      <dgm:t>
        <a:bodyPr/>
        <a:lstStyle/>
        <a:p>
          <a:endParaRPr lang="en-US" noProof="0" dirty="0"/>
        </a:p>
      </dgm:t>
    </dgm:pt>
    <dgm:pt modelId="{4A56E0D2-E15F-4A05-8ECA-03D9AE6486F0}">
      <dgm:prSet phldrT="[Text]"/>
      <dgm:spPr>
        <a:solidFill>
          <a:srgbClr val="0070C0"/>
        </a:solidFill>
      </dgm:spPr>
      <dgm:t>
        <a:bodyPr/>
        <a:lstStyle/>
        <a:p>
          <a:r>
            <a:rPr lang="en-US" noProof="0" dirty="0" smtClean="0"/>
            <a:t>Unskilled</a:t>
          </a:r>
          <a:endParaRPr lang="en-US" noProof="0" dirty="0"/>
        </a:p>
      </dgm:t>
    </dgm:pt>
    <dgm:pt modelId="{07308E69-95F9-4B1C-84C4-6A1272D09AD7}" type="parTrans" cxnId="{A54B8D8D-FC3A-4CE4-9686-F48D6B09E6F5}">
      <dgm:prSet/>
      <dgm:spPr/>
      <dgm:t>
        <a:bodyPr/>
        <a:lstStyle/>
        <a:p>
          <a:endParaRPr lang="en-US" noProof="0" dirty="0"/>
        </a:p>
      </dgm:t>
    </dgm:pt>
    <dgm:pt modelId="{632C00ED-8F66-4121-B2C4-E4D146A94240}" type="sibTrans" cxnId="{A54B8D8D-FC3A-4CE4-9686-F48D6B09E6F5}">
      <dgm:prSet/>
      <dgm:spPr/>
      <dgm:t>
        <a:bodyPr/>
        <a:lstStyle/>
        <a:p>
          <a:endParaRPr lang="en-US" noProof="0" dirty="0"/>
        </a:p>
      </dgm:t>
    </dgm:pt>
    <dgm:pt modelId="{647055B1-D663-4646-ABB1-4378763F1768}" type="pres">
      <dgm:prSet presAssocID="{5423D0AF-296F-4607-8601-06A93EE3249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D2B5F806-D5AB-4597-9F0A-001E55B82EC6}" type="pres">
      <dgm:prSet presAssocID="{5423D0AF-296F-4607-8601-06A93EE32491}" presName="Name1" presStyleCnt="0"/>
      <dgm:spPr/>
    </dgm:pt>
    <dgm:pt modelId="{00B116B2-BD42-4A05-AFA0-A8BA54A8D62E}" type="pres">
      <dgm:prSet presAssocID="{5423D0AF-296F-4607-8601-06A93EE32491}" presName="cycle" presStyleCnt="0"/>
      <dgm:spPr/>
    </dgm:pt>
    <dgm:pt modelId="{14BEE71B-7EF5-4D32-AF0C-C02C0CFBCF22}" type="pres">
      <dgm:prSet presAssocID="{5423D0AF-296F-4607-8601-06A93EE32491}" presName="srcNode" presStyleLbl="node1" presStyleIdx="0" presStyleCnt="2"/>
      <dgm:spPr/>
    </dgm:pt>
    <dgm:pt modelId="{19072D58-0594-4663-BEAE-809C730A1B05}" type="pres">
      <dgm:prSet presAssocID="{5423D0AF-296F-4607-8601-06A93EE32491}" presName="conn" presStyleLbl="parChTrans1D2" presStyleIdx="0" presStyleCnt="1"/>
      <dgm:spPr/>
      <dgm:t>
        <a:bodyPr/>
        <a:lstStyle/>
        <a:p>
          <a:endParaRPr lang="de-DE"/>
        </a:p>
      </dgm:t>
    </dgm:pt>
    <dgm:pt modelId="{626C87FC-EBCE-44B2-A895-DCAEF58A67DA}" type="pres">
      <dgm:prSet presAssocID="{5423D0AF-296F-4607-8601-06A93EE32491}" presName="extraNode" presStyleLbl="node1" presStyleIdx="0" presStyleCnt="2"/>
      <dgm:spPr/>
    </dgm:pt>
    <dgm:pt modelId="{7F75FF84-C15B-4580-92B9-164C8CE04B3A}" type="pres">
      <dgm:prSet presAssocID="{5423D0AF-296F-4607-8601-06A93EE32491}" presName="dstNode" presStyleLbl="node1" presStyleIdx="0" presStyleCnt="2"/>
      <dgm:spPr/>
    </dgm:pt>
    <dgm:pt modelId="{C0F256F2-B9C1-44F0-ABC7-3FAF2402DC08}" type="pres">
      <dgm:prSet presAssocID="{B02DC2BE-34A7-4E50-ACA6-4EBEA6F13973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5DCC4D-5C34-4C5A-B6CE-C201E89D4409}" type="pres">
      <dgm:prSet presAssocID="{B02DC2BE-34A7-4E50-ACA6-4EBEA6F13973}" presName="accent_1" presStyleCnt="0"/>
      <dgm:spPr/>
    </dgm:pt>
    <dgm:pt modelId="{84973773-7E8E-432A-B21A-A91EC2E81E07}" type="pres">
      <dgm:prSet presAssocID="{B02DC2BE-34A7-4E50-ACA6-4EBEA6F13973}" presName="accentRepeatNode" presStyleLbl="solidFgAcc1" presStyleIdx="0" presStyleCnt="2"/>
      <dgm:spPr>
        <a:ln>
          <a:solidFill>
            <a:srgbClr val="0070C0"/>
          </a:solidFill>
        </a:ln>
      </dgm:spPr>
    </dgm:pt>
    <dgm:pt modelId="{8012E4E3-1683-4D2D-AEE4-5A52ACC2B014}" type="pres">
      <dgm:prSet presAssocID="{4A56E0D2-E15F-4A05-8ECA-03D9AE6486F0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C142913-5417-4392-9693-04ECCFDE2753}" type="pres">
      <dgm:prSet presAssocID="{4A56E0D2-E15F-4A05-8ECA-03D9AE6486F0}" presName="accent_2" presStyleCnt="0"/>
      <dgm:spPr/>
    </dgm:pt>
    <dgm:pt modelId="{51019CC3-876E-4310-B3F9-688E5585A925}" type="pres">
      <dgm:prSet presAssocID="{4A56E0D2-E15F-4A05-8ECA-03D9AE6486F0}" presName="accentRepeatNode" presStyleLbl="solidFgAcc1" presStyleIdx="1" presStyleCnt="2"/>
      <dgm:spPr>
        <a:ln>
          <a:solidFill>
            <a:srgbClr val="0070C0"/>
          </a:solidFill>
        </a:ln>
      </dgm:spPr>
    </dgm:pt>
  </dgm:ptLst>
  <dgm:cxnLst>
    <dgm:cxn modelId="{A54B8D8D-FC3A-4CE4-9686-F48D6B09E6F5}" srcId="{5423D0AF-296F-4607-8601-06A93EE32491}" destId="{4A56E0D2-E15F-4A05-8ECA-03D9AE6486F0}" srcOrd="1" destOrd="0" parTransId="{07308E69-95F9-4B1C-84C4-6A1272D09AD7}" sibTransId="{632C00ED-8F66-4121-B2C4-E4D146A94240}"/>
    <dgm:cxn modelId="{AA107FAA-EB9C-4EB5-BF91-A0B12CEECAFA}" type="presOf" srcId="{5423D0AF-296F-4607-8601-06A93EE32491}" destId="{647055B1-D663-4646-ABB1-4378763F1768}" srcOrd="0" destOrd="0" presId="urn:microsoft.com/office/officeart/2008/layout/VerticalCurvedList"/>
    <dgm:cxn modelId="{DFC1AE72-F610-4614-96A3-E53910069865}" srcId="{5423D0AF-296F-4607-8601-06A93EE32491}" destId="{B02DC2BE-34A7-4E50-ACA6-4EBEA6F13973}" srcOrd="0" destOrd="0" parTransId="{62D59BF6-1C28-4EC7-9BCE-B80C308C4D01}" sibTransId="{EC7C5DE5-87AE-4ECF-9707-0C6DC23648DE}"/>
    <dgm:cxn modelId="{93EF1A24-4117-49A4-9201-9878E34EA13C}" type="presOf" srcId="{EC7C5DE5-87AE-4ECF-9707-0C6DC23648DE}" destId="{19072D58-0594-4663-BEAE-809C730A1B05}" srcOrd="0" destOrd="0" presId="urn:microsoft.com/office/officeart/2008/layout/VerticalCurvedList"/>
    <dgm:cxn modelId="{619E65A7-0260-44B1-AFEA-1A04DCD9AD3C}" type="presOf" srcId="{4A56E0D2-E15F-4A05-8ECA-03D9AE6486F0}" destId="{8012E4E3-1683-4D2D-AEE4-5A52ACC2B014}" srcOrd="0" destOrd="0" presId="urn:microsoft.com/office/officeart/2008/layout/VerticalCurvedList"/>
    <dgm:cxn modelId="{C2B97012-040E-4680-B155-CD7C685DB295}" type="presOf" srcId="{B02DC2BE-34A7-4E50-ACA6-4EBEA6F13973}" destId="{C0F256F2-B9C1-44F0-ABC7-3FAF2402DC08}" srcOrd="0" destOrd="0" presId="urn:microsoft.com/office/officeart/2008/layout/VerticalCurvedList"/>
    <dgm:cxn modelId="{C7F8643A-811D-4C18-8C60-4E2DB7C389EC}" type="presParOf" srcId="{647055B1-D663-4646-ABB1-4378763F1768}" destId="{D2B5F806-D5AB-4597-9F0A-001E55B82EC6}" srcOrd="0" destOrd="0" presId="urn:microsoft.com/office/officeart/2008/layout/VerticalCurvedList"/>
    <dgm:cxn modelId="{2994186B-EA57-431C-8499-B4DEBFB1601C}" type="presParOf" srcId="{D2B5F806-D5AB-4597-9F0A-001E55B82EC6}" destId="{00B116B2-BD42-4A05-AFA0-A8BA54A8D62E}" srcOrd="0" destOrd="0" presId="urn:microsoft.com/office/officeart/2008/layout/VerticalCurvedList"/>
    <dgm:cxn modelId="{6C0F98E7-A287-421B-BE01-74C8A7826D4A}" type="presParOf" srcId="{00B116B2-BD42-4A05-AFA0-A8BA54A8D62E}" destId="{14BEE71B-7EF5-4D32-AF0C-C02C0CFBCF22}" srcOrd="0" destOrd="0" presId="urn:microsoft.com/office/officeart/2008/layout/VerticalCurvedList"/>
    <dgm:cxn modelId="{D6D7C381-CE26-4692-9E64-A009D37C582A}" type="presParOf" srcId="{00B116B2-BD42-4A05-AFA0-A8BA54A8D62E}" destId="{19072D58-0594-4663-BEAE-809C730A1B05}" srcOrd="1" destOrd="0" presId="urn:microsoft.com/office/officeart/2008/layout/VerticalCurvedList"/>
    <dgm:cxn modelId="{EA8EDE89-4047-48AE-AE4D-4CA357224015}" type="presParOf" srcId="{00B116B2-BD42-4A05-AFA0-A8BA54A8D62E}" destId="{626C87FC-EBCE-44B2-A895-DCAEF58A67DA}" srcOrd="2" destOrd="0" presId="urn:microsoft.com/office/officeart/2008/layout/VerticalCurvedList"/>
    <dgm:cxn modelId="{302D1943-EFAD-4661-85CA-AD086015B546}" type="presParOf" srcId="{00B116B2-BD42-4A05-AFA0-A8BA54A8D62E}" destId="{7F75FF84-C15B-4580-92B9-164C8CE04B3A}" srcOrd="3" destOrd="0" presId="urn:microsoft.com/office/officeart/2008/layout/VerticalCurvedList"/>
    <dgm:cxn modelId="{2CB5DA84-9D19-4A23-B5ED-DF44180CA514}" type="presParOf" srcId="{D2B5F806-D5AB-4597-9F0A-001E55B82EC6}" destId="{C0F256F2-B9C1-44F0-ABC7-3FAF2402DC08}" srcOrd="1" destOrd="0" presId="urn:microsoft.com/office/officeart/2008/layout/VerticalCurvedList"/>
    <dgm:cxn modelId="{D68F4DD9-D19A-4EE9-93A2-E26A422F1FD3}" type="presParOf" srcId="{D2B5F806-D5AB-4597-9F0A-001E55B82EC6}" destId="{365DCC4D-5C34-4C5A-B6CE-C201E89D4409}" srcOrd="2" destOrd="0" presId="urn:microsoft.com/office/officeart/2008/layout/VerticalCurvedList"/>
    <dgm:cxn modelId="{0A210592-B3DD-4292-9004-550381949761}" type="presParOf" srcId="{365DCC4D-5C34-4C5A-B6CE-C201E89D4409}" destId="{84973773-7E8E-432A-B21A-A91EC2E81E07}" srcOrd="0" destOrd="0" presId="urn:microsoft.com/office/officeart/2008/layout/VerticalCurvedList"/>
    <dgm:cxn modelId="{C4468AEA-ED47-4C36-A2F2-D1F075C98100}" type="presParOf" srcId="{D2B5F806-D5AB-4597-9F0A-001E55B82EC6}" destId="{8012E4E3-1683-4D2D-AEE4-5A52ACC2B014}" srcOrd="3" destOrd="0" presId="urn:microsoft.com/office/officeart/2008/layout/VerticalCurvedList"/>
    <dgm:cxn modelId="{DA19F783-9E4B-43CF-9FB7-9097A8FECCBF}" type="presParOf" srcId="{D2B5F806-D5AB-4597-9F0A-001E55B82EC6}" destId="{EC142913-5417-4392-9693-04ECCFDE2753}" srcOrd="4" destOrd="0" presId="urn:microsoft.com/office/officeart/2008/layout/VerticalCurvedList"/>
    <dgm:cxn modelId="{744774D7-0A8C-4912-9F18-309043FB6352}" type="presParOf" srcId="{EC142913-5417-4392-9693-04ECCFDE2753}" destId="{51019CC3-876E-4310-B3F9-688E5585A9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3D0AF-296F-4607-8601-06A93EE3249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2DC2BE-34A7-4E50-ACA6-4EBEA6F13973}">
      <dgm:prSet phldrT="[Text]"/>
      <dgm:spPr>
        <a:solidFill>
          <a:srgbClr val="0070C0"/>
        </a:solidFill>
      </dgm:spPr>
      <dgm:t>
        <a:bodyPr/>
        <a:lstStyle/>
        <a:p>
          <a:r>
            <a:rPr lang="en-US" noProof="0" dirty="0" smtClean="0"/>
            <a:t>Labor</a:t>
          </a:r>
          <a:endParaRPr lang="en-US" noProof="0" dirty="0"/>
        </a:p>
      </dgm:t>
    </dgm:pt>
    <dgm:pt modelId="{62D59BF6-1C28-4EC7-9BCE-B80C308C4D01}" type="parTrans" cxnId="{DFC1AE72-F610-4614-96A3-E53910069865}">
      <dgm:prSet/>
      <dgm:spPr/>
      <dgm:t>
        <a:bodyPr/>
        <a:lstStyle/>
        <a:p>
          <a:endParaRPr lang="en-US" noProof="0" dirty="0"/>
        </a:p>
      </dgm:t>
    </dgm:pt>
    <dgm:pt modelId="{EC7C5DE5-87AE-4ECF-9707-0C6DC23648DE}" type="sibTrans" cxnId="{DFC1AE72-F610-4614-96A3-E53910069865}">
      <dgm:prSet/>
      <dgm:spPr>
        <a:solidFill>
          <a:srgbClr val="0070C0"/>
        </a:solidFill>
        <a:ln>
          <a:solidFill>
            <a:srgbClr val="0070C0"/>
          </a:solidFill>
        </a:ln>
      </dgm:spPr>
      <dgm:t>
        <a:bodyPr/>
        <a:lstStyle/>
        <a:p>
          <a:endParaRPr lang="en-US" noProof="0" dirty="0"/>
        </a:p>
      </dgm:t>
    </dgm:pt>
    <dgm:pt modelId="{4A56E0D2-E15F-4A05-8ECA-03D9AE6486F0}">
      <dgm:prSet phldrT="[Text]"/>
      <dgm:spPr>
        <a:solidFill>
          <a:srgbClr val="0070C0"/>
        </a:solidFill>
      </dgm:spPr>
      <dgm:t>
        <a:bodyPr/>
        <a:lstStyle/>
        <a:p>
          <a:r>
            <a:rPr lang="en-US" noProof="0" dirty="0" smtClean="0"/>
            <a:t>Capital</a:t>
          </a:r>
          <a:endParaRPr lang="en-US" noProof="0" dirty="0"/>
        </a:p>
      </dgm:t>
    </dgm:pt>
    <dgm:pt modelId="{07308E69-95F9-4B1C-84C4-6A1272D09AD7}" type="parTrans" cxnId="{A54B8D8D-FC3A-4CE4-9686-F48D6B09E6F5}">
      <dgm:prSet/>
      <dgm:spPr/>
      <dgm:t>
        <a:bodyPr/>
        <a:lstStyle/>
        <a:p>
          <a:endParaRPr lang="en-US" noProof="0" dirty="0"/>
        </a:p>
      </dgm:t>
    </dgm:pt>
    <dgm:pt modelId="{632C00ED-8F66-4121-B2C4-E4D146A94240}" type="sibTrans" cxnId="{A54B8D8D-FC3A-4CE4-9686-F48D6B09E6F5}">
      <dgm:prSet/>
      <dgm:spPr/>
      <dgm:t>
        <a:bodyPr/>
        <a:lstStyle/>
        <a:p>
          <a:endParaRPr lang="en-US" noProof="0" dirty="0"/>
        </a:p>
      </dgm:t>
    </dgm:pt>
    <dgm:pt modelId="{181DBCE0-B927-45C3-A324-37D29191179F}">
      <dgm:prSet/>
      <dgm:spPr>
        <a:solidFill>
          <a:srgbClr val="0070C0"/>
        </a:solidFill>
        <a:ln>
          <a:solidFill>
            <a:srgbClr val="0070C0"/>
          </a:solidFill>
        </a:ln>
      </dgm:spPr>
      <dgm:t>
        <a:bodyPr/>
        <a:lstStyle/>
        <a:p>
          <a:r>
            <a:rPr lang="de-DE" dirty="0" smtClean="0"/>
            <a:t>Investments</a:t>
          </a:r>
          <a:endParaRPr lang="de-DE" dirty="0"/>
        </a:p>
      </dgm:t>
    </dgm:pt>
    <dgm:pt modelId="{C8983FB0-F016-41FB-B6AE-6C0D5CEEFCF0}" type="parTrans" cxnId="{1037E398-AAEC-472E-953D-7D3008D454EF}">
      <dgm:prSet/>
      <dgm:spPr/>
      <dgm:t>
        <a:bodyPr/>
        <a:lstStyle/>
        <a:p>
          <a:endParaRPr lang="de-DE"/>
        </a:p>
      </dgm:t>
    </dgm:pt>
    <dgm:pt modelId="{89685488-0F9D-4067-9A37-8CC771C5D55E}" type="sibTrans" cxnId="{1037E398-AAEC-472E-953D-7D3008D454EF}">
      <dgm:prSet/>
      <dgm:spPr/>
      <dgm:t>
        <a:bodyPr/>
        <a:lstStyle/>
        <a:p>
          <a:endParaRPr lang="de-DE"/>
        </a:p>
      </dgm:t>
    </dgm:pt>
    <dgm:pt modelId="{647055B1-D663-4646-ABB1-4378763F1768}" type="pres">
      <dgm:prSet presAssocID="{5423D0AF-296F-4607-8601-06A93EE3249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D2B5F806-D5AB-4597-9F0A-001E55B82EC6}" type="pres">
      <dgm:prSet presAssocID="{5423D0AF-296F-4607-8601-06A93EE32491}" presName="Name1" presStyleCnt="0"/>
      <dgm:spPr/>
    </dgm:pt>
    <dgm:pt modelId="{00B116B2-BD42-4A05-AFA0-A8BA54A8D62E}" type="pres">
      <dgm:prSet presAssocID="{5423D0AF-296F-4607-8601-06A93EE32491}" presName="cycle" presStyleCnt="0"/>
      <dgm:spPr/>
    </dgm:pt>
    <dgm:pt modelId="{14BEE71B-7EF5-4D32-AF0C-C02C0CFBCF22}" type="pres">
      <dgm:prSet presAssocID="{5423D0AF-296F-4607-8601-06A93EE32491}" presName="srcNode" presStyleLbl="node1" presStyleIdx="0" presStyleCnt="3"/>
      <dgm:spPr/>
    </dgm:pt>
    <dgm:pt modelId="{19072D58-0594-4663-BEAE-809C730A1B05}" type="pres">
      <dgm:prSet presAssocID="{5423D0AF-296F-4607-8601-06A93EE32491}" presName="conn" presStyleLbl="parChTrans1D2" presStyleIdx="0" presStyleCnt="1"/>
      <dgm:spPr/>
      <dgm:t>
        <a:bodyPr/>
        <a:lstStyle/>
        <a:p>
          <a:endParaRPr lang="de-DE"/>
        </a:p>
      </dgm:t>
    </dgm:pt>
    <dgm:pt modelId="{626C87FC-EBCE-44B2-A895-DCAEF58A67DA}" type="pres">
      <dgm:prSet presAssocID="{5423D0AF-296F-4607-8601-06A93EE32491}" presName="extraNode" presStyleLbl="node1" presStyleIdx="0" presStyleCnt="3"/>
      <dgm:spPr/>
    </dgm:pt>
    <dgm:pt modelId="{7F75FF84-C15B-4580-92B9-164C8CE04B3A}" type="pres">
      <dgm:prSet presAssocID="{5423D0AF-296F-4607-8601-06A93EE32491}" presName="dstNode" presStyleLbl="node1" presStyleIdx="0" presStyleCnt="3"/>
      <dgm:spPr/>
    </dgm:pt>
    <dgm:pt modelId="{C0F256F2-B9C1-44F0-ABC7-3FAF2402DC08}" type="pres">
      <dgm:prSet presAssocID="{B02DC2BE-34A7-4E50-ACA6-4EBEA6F1397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5DCC4D-5C34-4C5A-B6CE-C201E89D4409}" type="pres">
      <dgm:prSet presAssocID="{B02DC2BE-34A7-4E50-ACA6-4EBEA6F13973}" presName="accent_1" presStyleCnt="0"/>
      <dgm:spPr/>
    </dgm:pt>
    <dgm:pt modelId="{84973773-7E8E-432A-B21A-A91EC2E81E07}" type="pres">
      <dgm:prSet presAssocID="{B02DC2BE-34A7-4E50-ACA6-4EBEA6F13973}" presName="accentRepeatNode" presStyleLbl="solidFgAcc1" presStyleIdx="0" presStyleCnt="3"/>
      <dgm:spPr>
        <a:ln>
          <a:solidFill>
            <a:srgbClr val="0070C0"/>
          </a:solidFill>
        </a:ln>
      </dgm:spPr>
    </dgm:pt>
    <dgm:pt modelId="{8012E4E3-1683-4D2D-AEE4-5A52ACC2B014}" type="pres">
      <dgm:prSet presAssocID="{4A56E0D2-E15F-4A05-8ECA-03D9AE6486F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C142913-5417-4392-9693-04ECCFDE2753}" type="pres">
      <dgm:prSet presAssocID="{4A56E0D2-E15F-4A05-8ECA-03D9AE6486F0}" presName="accent_2" presStyleCnt="0"/>
      <dgm:spPr/>
    </dgm:pt>
    <dgm:pt modelId="{51019CC3-876E-4310-B3F9-688E5585A925}" type="pres">
      <dgm:prSet presAssocID="{4A56E0D2-E15F-4A05-8ECA-03D9AE6486F0}" presName="accentRepeatNode" presStyleLbl="solidFgAcc1" presStyleIdx="1" presStyleCnt="3"/>
      <dgm:spPr>
        <a:ln>
          <a:solidFill>
            <a:srgbClr val="0070C0"/>
          </a:solidFill>
        </a:ln>
      </dgm:spPr>
    </dgm:pt>
    <dgm:pt modelId="{8F031684-9B0D-48F0-9278-72C233FD88E8}" type="pres">
      <dgm:prSet presAssocID="{181DBCE0-B927-45C3-A324-37D29191179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F3D7B0-8A5E-47AA-83CE-F8D35F990F0A}" type="pres">
      <dgm:prSet presAssocID="{181DBCE0-B927-45C3-A324-37D29191179F}" presName="accent_3" presStyleCnt="0"/>
      <dgm:spPr/>
    </dgm:pt>
    <dgm:pt modelId="{1F3B93C2-5D37-40E6-8F04-035ACEEB5748}" type="pres">
      <dgm:prSet presAssocID="{181DBCE0-B927-45C3-A324-37D29191179F}" presName="accentRepeatNode" presStyleLbl="solidFgAcc1" presStyleIdx="2" presStyleCnt="3"/>
      <dgm:spPr>
        <a:ln>
          <a:solidFill>
            <a:srgbClr val="0070C0"/>
          </a:solidFill>
        </a:ln>
      </dgm:spPr>
    </dgm:pt>
  </dgm:ptLst>
  <dgm:cxnLst>
    <dgm:cxn modelId="{A54B8D8D-FC3A-4CE4-9686-F48D6B09E6F5}" srcId="{5423D0AF-296F-4607-8601-06A93EE32491}" destId="{4A56E0D2-E15F-4A05-8ECA-03D9AE6486F0}" srcOrd="1" destOrd="0" parTransId="{07308E69-95F9-4B1C-84C4-6A1272D09AD7}" sibTransId="{632C00ED-8F66-4121-B2C4-E4D146A94240}"/>
    <dgm:cxn modelId="{DFC1AE72-F610-4614-96A3-E53910069865}" srcId="{5423D0AF-296F-4607-8601-06A93EE32491}" destId="{B02DC2BE-34A7-4E50-ACA6-4EBEA6F13973}" srcOrd="0" destOrd="0" parTransId="{62D59BF6-1C28-4EC7-9BCE-B80C308C4D01}" sibTransId="{EC7C5DE5-87AE-4ECF-9707-0C6DC23648DE}"/>
    <dgm:cxn modelId="{1037E398-AAEC-472E-953D-7D3008D454EF}" srcId="{5423D0AF-296F-4607-8601-06A93EE32491}" destId="{181DBCE0-B927-45C3-A324-37D29191179F}" srcOrd="2" destOrd="0" parTransId="{C8983FB0-F016-41FB-B6AE-6C0D5CEEFCF0}" sibTransId="{89685488-0F9D-4067-9A37-8CC771C5D55E}"/>
    <dgm:cxn modelId="{91F8E377-FB30-4266-895D-4D0048CF8437}" type="presOf" srcId="{181DBCE0-B927-45C3-A324-37D29191179F}" destId="{8F031684-9B0D-48F0-9278-72C233FD88E8}" srcOrd="0" destOrd="0" presId="urn:microsoft.com/office/officeart/2008/layout/VerticalCurvedList"/>
    <dgm:cxn modelId="{C2B97012-040E-4680-B155-CD7C685DB295}" type="presOf" srcId="{B02DC2BE-34A7-4E50-ACA6-4EBEA6F13973}" destId="{C0F256F2-B9C1-44F0-ABC7-3FAF2402DC08}" srcOrd="0" destOrd="0" presId="urn:microsoft.com/office/officeart/2008/layout/VerticalCurvedList"/>
    <dgm:cxn modelId="{93EF1A24-4117-49A4-9201-9878E34EA13C}" type="presOf" srcId="{EC7C5DE5-87AE-4ECF-9707-0C6DC23648DE}" destId="{19072D58-0594-4663-BEAE-809C730A1B05}" srcOrd="0" destOrd="0" presId="urn:microsoft.com/office/officeart/2008/layout/VerticalCurvedList"/>
    <dgm:cxn modelId="{619E65A7-0260-44B1-AFEA-1A04DCD9AD3C}" type="presOf" srcId="{4A56E0D2-E15F-4A05-8ECA-03D9AE6486F0}" destId="{8012E4E3-1683-4D2D-AEE4-5A52ACC2B014}" srcOrd="0" destOrd="0" presId="urn:microsoft.com/office/officeart/2008/layout/VerticalCurvedList"/>
    <dgm:cxn modelId="{AA107FAA-EB9C-4EB5-BF91-A0B12CEECAFA}" type="presOf" srcId="{5423D0AF-296F-4607-8601-06A93EE32491}" destId="{647055B1-D663-4646-ABB1-4378763F1768}" srcOrd="0" destOrd="0" presId="urn:microsoft.com/office/officeart/2008/layout/VerticalCurvedList"/>
    <dgm:cxn modelId="{C7F8643A-811D-4C18-8C60-4E2DB7C389EC}" type="presParOf" srcId="{647055B1-D663-4646-ABB1-4378763F1768}" destId="{D2B5F806-D5AB-4597-9F0A-001E55B82EC6}" srcOrd="0" destOrd="0" presId="urn:microsoft.com/office/officeart/2008/layout/VerticalCurvedList"/>
    <dgm:cxn modelId="{2994186B-EA57-431C-8499-B4DEBFB1601C}" type="presParOf" srcId="{D2B5F806-D5AB-4597-9F0A-001E55B82EC6}" destId="{00B116B2-BD42-4A05-AFA0-A8BA54A8D62E}" srcOrd="0" destOrd="0" presId="urn:microsoft.com/office/officeart/2008/layout/VerticalCurvedList"/>
    <dgm:cxn modelId="{6C0F98E7-A287-421B-BE01-74C8A7826D4A}" type="presParOf" srcId="{00B116B2-BD42-4A05-AFA0-A8BA54A8D62E}" destId="{14BEE71B-7EF5-4D32-AF0C-C02C0CFBCF22}" srcOrd="0" destOrd="0" presId="urn:microsoft.com/office/officeart/2008/layout/VerticalCurvedList"/>
    <dgm:cxn modelId="{D6D7C381-CE26-4692-9E64-A009D37C582A}" type="presParOf" srcId="{00B116B2-BD42-4A05-AFA0-A8BA54A8D62E}" destId="{19072D58-0594-4663-BEAE-809C730A1B05}" srcOrd="1" destOrd="0" presId="urn:microsoft.com/office/officeart/2008/layout/VerticalCurvedList"/>
    <dgm:cxn modelId="{EA8EDE89-4047-48AE-AE4D-4CA357224015}" type="presParOf" srcId="{00B116B2-BD42-4A05-AFA0-A8BA54A8D62E}" destId="{626C87FC-EBCE-44B2-A895-DCAEF58A67DA}" srcOrd="2" destOrd="0" presId="urn:microsoft.com/office/officeart/2008/layout/VerticalCurvedList"/>
    <dgm:cxn modelId="{302D1943-EFAD-4661-85CA-AD086015B546}" type="presParOf" srcId="{00B116B2-BD42-4A05-AFA0-A8BA54A8D62E}" destId="{7F75FF84-C15B-4580-92B9-164C8CE04B3A}" srcOrd="3" destOrd="0" presId="urn:microsoft.com/office/officeart/2008/layout/VerticalCurvedList"/>
    <dgm:cxn modelId="{2CB5DA84-9D19-4A23-B5ED-DF44180CA514}" type="presParOf" srcId="{D2B5F806-D5AB-4597-9F0A-001E55B82EC6}" destId="{C0F256F2-B9C1-44F0-ABC7-3FAF2402DC08}" srcOrd="1" destOrd="0" presId="urn:microsoft.com/office/officeart/2008/layout/VerticalCurvedList"/>
    <dgm:cxn modelId="{D68F4DD9-D19A-4EE9-93A2-E26A422F1FD3}" type="presParOf" srcId="{D2B5F806-D5AB-4597-9F0A-001E55B82EC6}" destId="{365DCC4D-5C34-4C5A-B6CE-C201E89D4409}" srcOrd="2" destOrd="0" presId="urn:microsoft.com/office/officeart/2008/layout/VerticalCurvedList"/>
    <dgm:cxn modelId="{0A210592-B3DD-4292-9004-550381949761}" type="presParOf" srcId="{365DCC4D-5C34-4C5A-B6CE-C201E89D4409}" destId="{84973773-7E8E-432A-B21A-A91EC2E81E07}" srcOrd="0" destOrd="0" presId="urn:microsoft.com/office/officeart/2008/layout/VerticalCurvedList"/>
    <dgm:cxn modelId="{C4468AEA-ED47-4C36-A2F2-D1F075C98100}" type="presParOf" srcId="{D2B5F806-D5AB-4597-9F0A-001E55B82EC6}" destId="{8012E4E3-1683-4D2D-AEE4-5A52ACC2B014}" srcOrd="3" destOrd="0" presId="urn:microsoft.com/office/officeart/2008/layout/VerticalCurvedList"/>
    <dgm:cxn modelId="{DA19F783-9E4B-43CF-9FB7-9097A8FECCBF}" type="presParOf" srcId="{D2B5F806-D5AB-4597-9F0A-001E55B82EC6}" destId="{EC142913-5417-4392-9693-04ECCFDE2753}" srcOrd="4" destOrd="0" presId="urn:microsoft.com/office/officeart/2008/layout/VerticalCurvedList"/>
    <dgm:cxn modelId="{744774D7-0A8C-4912-9F18-309043FB6352}" type="presParOf" srcId="{EC142913-5417-4392-9693-04ECCFDE2753}" destId="{51019CC3-876E-4310-B3F9-688E5585A925}" srcOrd="0" destOrd="0" presId="urn:microsoft.com/office/officeart/2008/layout/VerticalCurvedList"/>
    <dgm:cxn modelId="{1A20E709-046B-469F-B0DE-F6EB35A714F8}" type="presParOf" srcId="{D2B5F806-D5AB-4597-9F0A-001E55B82EC6}" destId="{8F031684-9B0D-48F0-9278-72C233FD88E8}" srcOrd="5" destOrd="0" presId="urn:microsoft.com/office/officeart/2008/layout/VerticalCurvedList"/>
    <dgm:cxn modelId="{1C3CC8D5-143A-4A5B-B86A-6FC2C56936A4}" type="presParOf" srcId="{D2B5F806-D5AB-4597-9F0A-001E55B82EC6}" destId="{A1F3D7B0-8A5E-47AA-83CE-F8D35F990F0A}" srcOrd="6" destOrd="0" presId="urn:microsoft.com/office/officeart/2008/layout/VerticalCurvedList"/>
    <dgm:cxn modelId="{1C715803-001E-47F5-B9EA-F993C493EF9B}" type="presParOf" srcId="{A1F3D7B0-8A5E-47AA-83CE-F8D35F990F0A}" destId="{1F3B93C2-5D37-40E6-8F04-035ACEEB57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72D58-0594-4663-BEAE-809C730A1B05}">
      <dsp:nvSpPr>
        <dsp:cNvPr id="0" name=""/>
        <dsp:cNvSpPr/>
      </dsp:nvSpPr>
      <dsp:spPr>
        <a:xfrm>
          <a:off x="-1640350" y="-256288"/>
          <a:ext cx="1971229" cy="1971229"/>
        </a:xfrm>
        <a:prstGeom prst="blockArc">
          <a:avLst>
            <a:gd name="adj1" fmla="val 18900000"/>
            <a:gd name="adj2" fmla="val 2700000"/>
            <a:gd name="adj3" fmla="val 1096"/>
          </a:avLst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256F2-B9C1-44F0-ABC7-3FAF2402DC08}">
      <dsp:nvSpPr>
        <dsp:cNvPr id="0" name=""/>
        <dsp:cNvSpPr/>
      </dsp:nvSpPr>
      <dsp:spPr>
        <a:xfrm>
          <a:off x="268136" y="208383"/>
          <a:ext cx="2089088" cy="41670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762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Skilled</a:t>
          </a:r>
          <a:endParaRPr lang="en-US" sz="2200" kern="1200" noProof="0" dirty="0"/>
        </a:p>
      </dsp:txBody>
      <dsp:txXfrm>
        <a:off x="268136" y="208383"/>
        <a:ext cx="2089088" cy="416707"/>
      </dsp:txXfrm>
    </dsp:sp>
    <dsp:sp modelId="{84973773-7E8E-432A-B21A-A91EC2E81E07}">
      <dsp:nvSpPr>
        <dsp:cNvPr id="0" name=""/>
        <dsp:cNvSpPr/>
      </dsp:nvSpPr>
      <dsp:spPr>
        <a:xfrm>
          <a:off x="7694" y="156294"/>
          <a:ext cx="520884" cy="520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2E4E3-1683-4D2D-AEE4-5A52ACC2B014}">
      <dsp:nvSpPr>
        <dsp:cNvPr id="0" name=""/>
        <dsp:cNvSpPr/>
      </dsp:nvSpPr>
      <dsp:spPr>
        <a:xfrm>
          <a:off x="268136" y="833561"/>
          <a:ext cx="2089088" cy="41670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762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noProof="0" dirty="0" smtClean="0"/>
            <a:t>Unskilled</a:t>
          </a:r>
          <a:endParaRPr lang="en-US" sz="2200" kern="1200" noProof="0" dirty="0"/>
        </a:p>
      </dsp:txBody>
      <dsp:txXfrm>
        <a:off x="268136" y="833561"/>
        <a:ext cx="2089088" cy="416707"/>
      </dsp:txXfrm>
    </dsp:sp>
    <dsp:sp modelId="{51019CC3-876E-4310-B3F9-688E5585A925}">
      <dsp:nvSpPr>
        <dsp:cNvPr id="0" name=""/>
        <dsp:cNvSpPr/>
      </dsp:nvSpPr>
      <dsp:spPr>
        <a:xfrm>
          <a:off x="7694" y="781473"/>
          <a:ext cx="520884" cy="520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72D58-0594-4663-BEAE-809C730A1B05}">
      <dsp:nvSpPr>
        <dsp:cNvPr id="0" name=""/>
        <dsp:cNvSpPr/>
      </dsp:nvSpPr>
      <dsp:spPr>
        <a:xfrm>
          <a:off x="-1646693" y="-256288"/>
          <a:ext cx="1971229" cy="1971229"/>
        </a:xfrm>
        <a:prstGeom prst="blockArc">
          <a:avLst>
            <a:gd name="adj1" fmla="val 18900000"/>
            <a:gd name="adj2" fmla="val 2700000"/>
            <a:gd name="adj3" fmla="val 1096"/>
          </a:avLst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256F2-B9C1-44F0-ABC7-3FAF2402DC08}">
      <dsp:nvSpPr>
        <dsp:cNvPr id="0" name=""/>
        <dsp:cNvSpPr/>
      </dsp:nvSpPr>
      <dsp:spPr>
        <a:xfrm>
          <a:off x="208552" y="145865"/>
          <a:ext cx="2142329" cy="29173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5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Labor</a:t>
          </a:r>
          <a:endParaRPr lang="en-US" sz="1600" kern="1200" noProof="0" dirty="0"/>
        </a:p>
      </dsp:txBody>
      <dsp:txXfrm>
        <a:off x="208552" y="145865"/>
        <a:ext cx="2142329" cy="291730"/>
      </dsp:txXfrm>
    </dsp:sp>
    <dsp:sp modelId="{84973773-7E8E-432A-B21A-A91EC2E81E07}">
      <dsp:nvSpPr>
        <dsp:cNvPr id="0" name=""/>
        <dsp:cNvSpPr/>
      </dsp:nvSpPr>
      <dsp:spPr>
        <a:xfrm>
          <a:off x="26220" y="109398"/>
          <a:ext cx="364663" cy="364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2E4E3-1683-4D2D-AEE4-5A52ACC2B014}">
      <dsp:nvSpPr>
        <dsp:cNvPr id="0" name=""/>
        <dsp:cNvSpPr/>
      </dsp:nvSpPr>
      <dsp:spPr>
        <a:xfrm>
          <a:off x="314596" y="583461"/>
          <a:ext cx="2036285" cy="29173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5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noProof="0" dirty="0" smtClean="0"/>
            <a:t>Capital</a:t>
          </a:r>
          <a:endParaRPr lang="en-US" sz="1600" kern="1200" noProof="0" dirty="0"/>
        </a:p>
      </dsp:txBody>
      <dsp:txXfrm>
        <a:off x="314596" y="583461"/>
        <a:ext cx="2036285" cy="291730"/>
      </dsp:txXfrm>
    </dsp:sp>
    <dsp:sp modelId="{51019CC3-876E-4310-B3F9-688E5585A925}">
      <dsp:nvSpPr>
        <dsp:cNvPr id="0" name=""/>
        <dsp:cNvSpPr/>
      </dsp:nvSpPr>
      <dsp:spPr>
        <a:xfrm>
          <a:off x="132265" y="546994"/>
          <a:ext cx="364663" cy="364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31684-9B0D-48F0-9278-72C233FD88E8}">
      <dsp:nvSpPr>
        <dsp:cNvPr id="0" name=""/>
        <dsp:cNvSpPr/>
      </dsp:nvSpPr>
      <dsp:spPr>
        <a:xfrm>
          <a:off x="208552" y="1021057"/>
          <a:ext cx="2142329" cy="291730"/>
        </a:xfrm>
        <a:prstGeom prst="rect">
          <a:avLst/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561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Investments</a:t>
          </a:r>
          <a:endParaRPr lang="de-DE" sz="1600" kern="1200" dirty="0"/>
        </a:p>
      </dsp:txBody>
      <dsp:txXfrm>
        <a:off x="208552" y="1021057"/>
        <a:ext cx="2142329" cy="291730"/>
      </dsp:txXfrm>
    </dsp:sp>
    <dsp:sp modelId="{1F3B93C2-5D37-40E6-8F04-035ACEEB5748}">
      <dsp:nvSpPr>
        <dsp:cNvPr id="0" name=""/>
        <dsp:cNvSpPr/>
      </dsp:nvSpPr>
      <dsp:spPr>
        <a:xfrm>
          <a:off x="26220" y="984590"/>
          <a:ext cx="364663" cy="364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4195" y="263873"/>
            <a:ext cx="5851979" cy="49805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 smtClean="0"/>
              <a:t>Titel der Präsentation</a:t>
            </a:r>
            <a:endParaRPr lang="en-US" b="1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35271" y="9529108"/>
            <a:ext cx="642300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D23180B0-2F85-4388-B423-ABECE228E4CF}" type="datetime1">
              <a:rPr lang="de-DE" sz="800" smtClean="0"/>
              <a:t>30.11.2020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4194" y="9529110"/>
            <a:ext cx="4460417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 smtClean="0"/>
              <a:t>Universität Stuttgart</a:t>
            </a:r>
            <a:endParaRPr lang="en-US" sz="80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15042" y="9529110"/>
            <a:ext cx="356833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3883" y="265753"/>
            <a:ext cx="5852067" cy="49805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34572" y="9528010"/>
            <a:ext cx="642300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9A368185-4512-47D4-A02C-CF8428C1DFF4}" type="datetime1">
              <a:rPr lang="de-DE" smtClean="0"/>
              <a:t>30.11.2020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" y="1096963"/>
            <a:ext cx="5351463" cy="33464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4195" y="4777195"/>
            <a:ext cx="5851979" cy="39086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3884" y="9528010"/>
            <a:ext cx="4460417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16038" y="9528010"/>
            <a:ext cx="356833" cy="1563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92" userDrawn="1">
          <p15:clr>
            <a:srgbClr val="F26B43"/>
          </p15:clr>
        </p15:guide>
        <p15:guide id="3" pos="397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4EF0E5-23BF-433B-9538-4FA99374165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4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6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6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35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8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99232B4-F090-4352-BC93-E3F71412886E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43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8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72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1920875" y="1600200"/>
            <a:ext cx="7827963" cy="489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6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1920875" y="1600200"/>
            <a:ext cx="7827963" cy="489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3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41738DA-AC42-430A-AC45-D7747A9F3EC4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4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1920875" y="1600200"/>
            <a:ext cx="7827963" cy="489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7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81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8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95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60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66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https://siteresources.worldbank.org/FINANCIALSECTOR/Resources/General_Guidelines_Govt_Payment_Aug2012.pdf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46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63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91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37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9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9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01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21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8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9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14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5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9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33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98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51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0D050B2-5B52-41B0-94BF-B9607F1FFA69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6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F83A3A3-AF1B-4E81-8AFE-125D2DC6ACD7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9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FC95579-92A3-4012-9A08-D9F27EC56158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27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3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1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0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31775" y="1096963"/>
            <a:ext cx="5357813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Titel der Präsentation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EAAE80-DC3D-4649-8934-ECF456183D0D}" type="datetime1">
              <a:rPr lang="de-DE" smtClean="0"/>
              <a:t>30.11.2020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3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Vorname </a:t>
            </a:r>
            <a:br>
              <a:rPr lang="de-DE" dirty="0" smtClean="0"/>
            </a:br>
            <a:r>
              <a:rPr lang="de-DE" dirty="0" smtClean="0"/>
              <a:t>Name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 smtClean="0"/>
              <a:t>Sublogo</a:t>
            </a:r>
            <a:r>
              <a:rPr lang="de-DE" dirty="0" smtClean="0"/>
              <a:t> einfügen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e-mail</a:t>
            </a:r>
            <a:r>
              <a:rPr lang="de-DE" dirty="0" smtClean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phone </a:t>
            </a:r>
            <a:r>
              <a:rPr lang="de-DE" dirty="0" smtClean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smtClean="0"/>
              <a:t>fax </a:t>
            </a:r>
            <a:r>
              <a:rPr lang="de-DE" dirty="0" smtClean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University of Stuttgart</a:t>
            </a:r>
            <a:endParaRPr lang="de-DE" dirty="0" smtClean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smtClean="0"/>
              <a:t>Thank</a:t>
            </a:r>
            <a:r>
              <a:rPr lang="de-DE" sz="2000" b="1" baseline="0" smtClean="0"/>
              <a:t> you!</a:t>
            </a:r>
            <a:endParaRPr lang="de-DE" sz="2000" b="1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>
                <a:solidFill>
                  <a:schemeClr val="bg1"/>
                </a:solidFill>
              </a:rPr>
              <a:t>University</a:t>
            </a:r>
            <a:r>
              <a:rPr lang="de-DE" baseline="0" smtClean="0">
                <a:solidFill>
                  <a:schemeClr val="bg1"/>
                </a:solidFill>
              </a:rPr>
              <a:t> of</a:t>
            </a:r>
            <a:r>
              <a:rPr lang="de-DE" smtClean="0">
                <a:solidFill>
                  <a:schemeClr val="bg1"/>
                </a:solidFill>
              </a:rPr>
              <a:t> Stuttgart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>
                <a:solidFill>
                  <a:schemeClr val="bg1"/>
                </a:solidFill>
              </a:rPr>
              <a:t>Thank</a:t>
            </a:r>
            <a:r>
              <a:rPr lang="de-DE" sz="2000" b="1" dirty="0" smtClean="0">
                <a:solidFill>
                  <a:schemeClr val="bg1"/>
                </a:solidFill>
              </a:rPr>
              <a:t> </a:t>
            </a:r>
            <a:r>
              <a:rPr lang="de-DE" sz="2000" b="1" dirty="0" err="1" smtClean="0">
                <a:solidFill>
                  <a:schemeClr val="bg1"/>
                </a:solidFill>
              </a:rPr>
              <a:t>you</a:t>
            </a:r>
            <a:r>
              <a:rPr lang="de-DE" sz="20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e-mail</a:t>
            </a:r>
            <a:r>
              <a:rPr lang="de-DE" dirty="0" smtClean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phone </a:t>
            </a:r>
            <a:r>
              <a:rPr lang="de-DE" dirty="0" smtClean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 smtClean="0"/>
              <a:t>fax </a:t>
            </a:r>
            <a:r>
              <a:rPr lang="de-DE" dirty="0" smtClean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/>
              <a:t>University of Stuttgart</a:t>
            </a:r>
            <a:endParaRPr lang="de-DE" dirty="0" smtClean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/>
              <a:t>Thank</a:t>
            </a:r>
            <a:r>
              <a:rPr lang="de-DE" sz="2000" b="1" baseline="0" dirty="0" smtClean="0"/>
              <a:t> </a:t>
            </a:r>
            <a:r>
              <a:rPr lang="de-DE" sz="2000" b="1" baseline="0" dirty="0" err="1" smtClean="0"/>
              <a:t>you</a:t>
            </a:r>
            <a:r>
              <a:rPr lang="de-DE" sz="2000" b="1" baseline="0" dirty="0" smtClean="0"/>
              <a:t>!</a:t>
            </a:r>
            <a:endParaRPr lang="de-DE" sz="2000" b="1" dirty="0" smtClean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 smtClean="0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mtClean="0">
                <a:solidFill>
                  <a:schemeClr val="bg1"/>
                </a:solidFill>
              </a:rPr>
              <a:t>University</a:t>
            </a:r>
            <a:r>
              <a:rPr lang="de-DE" baseline="0" smtClean="0">
                <a:solidFill>
                  <a:schemeClr val="bg1"/>
                </a:solidFill>
              </a:rPr>
              <a:t> of</a:t>
            </a:r>
            <a:r>
              <a:rPr lang="de-DE" smtClean="0">
                <a:solidFill>
                  <a:schemeClr val="bg1"/>
                </a:solidFill>
              </a:rPr>
              <a:t> Stuttgart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Abteilung oder Institutsname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 smtClean="0">
                <a:solidFill>
                  <a:schemeClr val="bg1"/>
                </a:solidFill>
              </a:rPr>
              <a:t>Thank</a:t>
            </a:r>
            <a:r>
              <a:rPr lang="de-DE" sz="2000" b="1" dirty="0" smtClean="0">
                <a:solidFill>
                  <a:schemeClr val="bg1"/>
                </a:solidFill>
              </a:rPr>
              <a:t> </a:t>
            </a:r>
            <a:r>
              <a:rPr lang="de-DE" sz="2000" b="1" dirty="0" err="1" smtClean="0">
                <a:solidFill>
                  <a:schemeClr val="bg1"/>
                </a:solidFill>
              </a:rPr>
              <a:t>you</a:t>
            </a:r>
            <a:r>
              <a:rPr lang="de-DE" sz="2000" b="1" dirty="0" smtClean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Adresse</a:t>
            </a:r>
            <a:endParaRPr lang="de-DE" dirty="0" smtClean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 smtClean="0"/>
              <a:t>Sublogo</a:t>
            </a:r>
            <a:r>
              <a:rPr lang="de-DE" dirty="0" smtClean="0"/>
              <a:t> einfügen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smtClean="0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durch Klicken </a:t>
            </a:r>
            <a:br>
              <a:rPr lang="de-DE" dirty="0" smtClean="0"/>
            </a:br>
            <a:r>
              <a:rPr lang="de-DE" dirty="0" smtClean="0"/>
              <a:t>hinzufügen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 smtClean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1/20/2016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 smtClean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 smtClean="0"/>
              <a:t>1/20/2016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University of Stuttgart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#_ftnref1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.repec.org/a/eee/eneeco/v51y2015icp530-543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13729" r="43" b="27227"/>
          <a:stretch/>
        </p:blipFill>
        <p:spPr/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4578969" y="1004400"/>
            <a:ext cx="4320000" cy="4320000"/>
          </a:xfrm>
        </p:spPr>
        <p:txBody>
          <a:bodyPr tIns="3240000"/>
          <a:lstStyle/>
          <a:p>
            <a:r>
              <a:rPr lang="en-US" dirty="0" smtClean="0"/>
              <a:t>Distributional </a:t>
            </a:r>
            <a:r>
              <a:rPr lang="en-US" dirty="0"/>
              <a:t>Impacts of Energy and Climate Policies in Germany and the </a:t>
            </a:r>
            <a:r>
              <a:rPr lang="en-US" dirty="0" smtClean="0"/>
              <a:t>EU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Montenegro</a:t>
            </a:r>
          </a:p>
          <a:p>
            <a:r>
              <a:rPr lang="de-DE" dirty="0" smtClean="0"/>
              <a:t>Roland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4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Revenue recycling scenarios</a:t>
            </a:r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 revenue recycling – Status Quo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 capita redistribution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Labor tax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Value added tax (VAT)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31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Challenge</a:t>
            </a:r>
            <a:endParaRPr lang="en-US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/>
          </p:nvPr>
        </p:nvGraphicFramePr>
        <p:xfrm>
          <a:off x="689548" y="1199213"/>
          <a:ext cx="7704944" cy="390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562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Summary</a:t>
            </a:r>
            <a:endParaRPr lang="en-US" dirty="0"/>
          </a:p>
        </p:txBody>
      </p:sp>
      <p:sp>
        <p:nvSpPr>
          <p:cNvPr id="57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r>
              <a:rPr lang="en-US" dirty="0" smtClean="0"/>
              <a:t>Assessment of climate polices is measured not only on how much climate impact they avoid, but also on their impact in the whole economy</a:t>
            </a:r>
          </a:p>
          <a:p>
            <a:r>
              <a:rPr lang="en-US" dirty="0" smtClean="0"/>
              <a:t>What are the costs to the households?</a:t>
            </a:r>
          </a:p>
          <a:p>
            <a:r>
              <a:rPr lang="en-US" dirty="0" smtClean="0"/>
              <a:t>How the costs of climate policies vary between different households?</a:t>
            </a:r>
          </a:p>
          <a:p>
            <a:r>
              <a:rPr lang="en-US" dirty="0" smtClean="0"/>
              <a:t>And the what are costs to production sectors?</a:t>
            </a:r>
          </a:p>
        </p:txBody>
      </p:sp>
    </p:spTree>
    <p:extLst>
      <p:ext uri="{BB962C8B-B14F-4D97-AF65-F5344CB8AC3E}">
        <p14:creationId xmlns:p14="http://schemas.microsoft.com/office/powerpoint/2010/main" val="16942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Motivation – Why NEWAGE?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pic>
        <p:nvPicPr>
          <p:cNvPr id="8" name="Picture 2" descr="http://www.economicsonline.co.uk/Pictures/Circ-Flow_master_letters@0.5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" y="1425593"/>
            <a:ext cx="7337046" cy="33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8314" y="1597025"/>
            <a:ext cx="4007434" cy="3492500"/>
          </a:xfrm>
        </p:spPr>
        <p:txBody>
          <a:bodyPr/>
          <a:lstStyle/>
          <a:p>
            <a:r>
              <a:rPr lang="en-US" dirty="0" smtClean="0"/>
              <a:t>Computable General Equilibrium Model</a:t>
            </a:r>
          </a:p>
          <a:p>
            <a:r>
              <a:rPr lang="en-US" dirty="0" smtClean="0"/>
              <a:t>Based on </a:t>
            </a:r>
            <a:r>
              <a:rPr lang="en-US" dirty="0" err="1" smtClean="0"/>
              <a:t>Walras</a:t>
            </a:r>
            <a:r>
              <a:rPr lang="en-US" dirty="0" smtClean="0"/>
              <a:t>’ theory of general equilibrium, which was latter formalized by Arrow and </a:t>
            </a:r>
            <a:r>
              <a:rPr lang="en-US" dirty="0" err="1" smtClean="0"/>
              <a:t>Debrew</a:t>
            </a:r>
            <a:endParaRPr lang="en-US" dirty="0" smtClean="0"/>
          </a:p>
          <a:p>
            <a:r>
              <a:rPr lang="en-US" dirty="0"/>
              <a:t>In CGE models, in opposition to linear and non-linear models where there is one objective function, every agent tries to maximize its own objective function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NEWAGE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82" y="1487022"/>
            <a:ext cx="1608287" cy="160828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923209" y="1674545"/>
            <a:ext cx="198346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en-US" sz="1600" dirty="0" smtClean="0"/>
              <a:t>Producers maximize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 smtClean="0"/>
              <a:t>Profit</a:t>
            </a:r>
          </a:p>
        </p:txBody>
      </p:sp>
      <p:sp>
        <p:nvSpPr>
          <p:cNvPr id="10" name="Pfeil nach rechts 9"/>
          <p:cNvSpPr/>
          <p:nvPr/>
        </p:nvSpPr>
        <p:spPr>
          <a:xfrm rot="16200000">
            <a:off x="6878113" y="2374624"/>
            <a:ext cx="760287" cy="670095"/>
          </a:xfrm>
          <a:prstGeom prst="rightArrow">
            <a:avLst>
              <a:gd name="adj1" fmla="val 54166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pic>
        <p:nvPicPr>
          <p:cNvPr id="2050" name="Picture 2" descr="Image result for eu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520" y="2224455"/>
            <a:ext cx="1186854" cy="8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eopl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182" y="3723119"/>
            <a:ext cx="1608287" cy="107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7002854" y="3490872"/>
            <a:ext cx="1983466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en-US" sz="1600" dirty="0" smtClean="0"/>
              <a:t>Consumers maximize </a:t>
            </a:r>
          </a:p>
          <a:p>
            <a:pPr algn="ctr">
              <a:buClr>
                <a:schemeClr val="accent1"/>
              </a:buClr>
            </a:pPr>
            <a:r>
              <a:rPr lang="en-US" sz="1600" b="1" dirty="0" smtClean="0"/>
              <a:t>Utility</a:t>
            </a:r>
          </a:p>
        </p:txBody>
      </p:sp>
      <p:pic>
        <p:nvPicPr>
          <p:cNvPr id="2054" name="Picture 6" descr="Image result for uti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267" y="4158452"/>
            <a:ext cx="1004245" cy="7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feil nach rechts 20"/>
          <p:cNvSpPr/>
          <p:nvPr/>
        </p:nvSpPr>
        <p:spPr>
          <a:xfrm rot="16200000">
            <a:off x="6957758" y="4196444"/>
            <a:ext cx="760287" cy="670095"/>
          </a:xfrm>
          <a:prstGeom prst="rightArrow">
            <a:avLst>
              <a:gd name="adj1" fmla="val 54166"/>
              <a:gd name="adj2" fmla="val 50000"/>
            </a:avLst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29705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13" name="Rechteck 12"/>
          <p:cNvSpPr/>
          <p:nvPr/>
        </p:nvSpPr>
        <p:spPr>
          <a:xfrm>
            <a:off x="6164462" y="1340371"/>
            <a:ext cx="1583588" cy="25607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04953" y="3302030"/>
            <a:ext cx="1079404" cy="4659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Transport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27079" y="4332151"/>
            <a:ext cx="1981530" cy="65314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Energy Production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53322" y="2311925"/>
            <a:ext cx="1432333" cy="55960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Investments</a:t>
            </a:r>
          </a:p>
        </p:txBody>
      </p:sp>
      <p:cxnSp>
        <p:nvCxnSpPr>
          <p:cNvPr id="25" name="Gewinkelter Verbinder 24"/>
          <p:cNvCxnSpPr>
            <a:stCxn id="13" idx="2"/>
            <a:endCxn id="16" idx="3"/>
          </p:cNvCxnSpPr>
          <p:nvPr/>
        </p:nvCxnSpPr>
        <p:spPr>
          <a:xfrm rot="5400000">
            <a:off x="6103654" y="3806121"/>
            <a:ext cx="757558" cy="9476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6383421" y="1737008"/>
            <a:ext cx="1147838" cy="95533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1002827" y="1363927"/>
            <a:ext cx="1362433" cy="1763992"/>
            <a:chOff x="1009177" y="1471877"/>
            <a:chExt cx="1362433" cy="1763992"/>
          </a:xfrm>
        </p:grpSpPr>
        <p:sp>
          <p:nvSpPr>
            <p:cNvPr id="17" name="Rechteck 16"/>
            <p:cNvSpPr/>
            <p:nvPr/>
          </p:nvSpPr>
          <p:spPr>
            <a:xfrm>
              <a:off x="1009177" y="1471877"/>
              <a:ext cx="1362433" cy="176399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err="1" smtClean="0"/>
                <a:t>Armington</a:t>
              </a:r>
              <a:r>
                <a:rPr lang="en-US" sz="1600" dirty="0"/>
                <a:t> </a:t>
              </a:r>
              <a:r>
                <a:rPr lang="en-US" sz="1600" dirty="0" smtClean="0"/>
                <a:t>Aggregation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16474" y="1606021"/>
              <a:ext cx="1147838" cy="86787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Trade and distribution of goods to different sectors</a:t>
              </a: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1002827" y="3942122"/>
            <a:ext cx="1981530" cy="1043172"/>
            <a:chOff x="1608051" y="4327450"/>
            <a:chExt cx="1981530" cy="1043172"/>
          </a:xfrm>
        </p:grpSpPr>
        <p:sp>
          <p:nvSpPr>
            <p:cNvPr id="15" name="Rechteck 14"/>
            <p:cNvSpPr/>
            <p:nvPr/>
          </p:nvSpPr>
          <p:spPr>
            <a:xfrm>
              <a:off x="1608051" y="4327450"/>
              <a:ext cx="1981530" cy="104317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Production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1836818" y="4371368"/>
              <a:ext cx="1523997" cy="67502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Sectorial production and fossil fuels</a:t>
              </a:r>
            </a:p>
          </p:txBody>
        </p:sp>
      </p:grpSp>
      <p:cxnSp>
        <p:nvCxnSpPr>
          <p:cNvPr id="38" name="Gerader Verbinder 37"/>
          <p:cNvCxnSpPr/>
          <p:nvPr/>
        </p:nvCxnSpPr>
        <p:spPr>
          <a:xfrm flipH="1" flipV="1">
            <a:off x="3492919" y="4279944"/>
            <a:ext cx="3463337" cy="8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r Verbinder 39"/>
          <p:cNvCxnSpPr>
            <a:endCxn id="15" idx="3"/>
          </p:cNvCxnSpPr>
          <p:nvPr/>
        </p:nvCxnSpPr>
        <p:spPr>
          <a:xfrm rot="10800000" flipV="1">
            <a:off x="2984357" y="4279944"/>
            <a:ext cx="508562" cy="1837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bgerundetes Rechteck 44"/>
          <p:cNvSpPr/>
          <p:nvPr/>
        </p:nvSpPr>
        <p:spPr>
          <a:xfrm>
            <a:off x="6318250" y="4121150"/>
            <a:ext cx="1276349" cy="359528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Capital, Labor, Resources, CO2</a:t>
            </a:r>
          </a:p>
        </p:txBody>
      </p:sp>
      <p:cxnSp>
        <p:nvCxnSpPr>
          <p:cNvPr id="47" name="Gerade Verbindung mit Pfeil 46"/>
          <p:cNvCxnSpPr>
            <a:stCxn id="16" idx="1"/>
          </p:cNvCxnSpPr>
          <p:nvPr/>
        </p:nvCxnSpPr>
        <p:spPr>
          <a:xfrm flipH="1" flipV="1">
            <a:off x="2984356" y="4658722"/>
            <a:ext cx="10427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47"/>
          <p:cNvSpPr/>
          <p:nvPr/>
        </p:nvSpPr>
        <p:spPr>
          <a:xfrm>
            <a:off x="3085781" y="4511470"/>
            <a:ext cx="895669" cy="376474"/>
          </a:xfrm>
          <a:prstGeom prst="roundRect">
            <a:avLst/>
          </a:prstGeom>
          <a:solidFill>
            <a:schemeClr val="lt1"/>
          </a:solidFill>
          <a:ln w="31750" cmpd="dbl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generation</a:t>
            </a:r>
          </a:p>
        </p:txBody>
      </p:sp>
      <p:cxnSp>
        <p:nvCxnSpPr>
          <p:cNvPr id="50" name="Gerade Verbindung mit Pfeil 49"/>
          <p:cNvCxnSpPr/>
          <p:nvPr/>
        </p:nvCxnSpPr>
        <p:spPr>
          <a:xfrm flipV="1">
            <a:off x="1346200" y="3127918"/>
            <a:ext cx="0" cy="814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2565400" y="3768011"/>
            <a:ext cx="0" cy="174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V="1">
            <a:off x="2146300" y="3127918"/>
            <a:ext cx="0" cy="174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365260" y="2711454"/>
            <a:ext cx="988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9" idx="3"/>
          </p:cNvCxnSpPr>
          <p:nvPr/>
        </p:nvCxnSpPr>
        <p:spPr>
          <a:xfrm flipV="1">
            <a:off x="4785655" y="2565405"/>
            <a:ext cx="1378807" cy="26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bgerundetes Rechteck 69"/>
          <p:cNvSpPr/>
          <p:nvPr/>
        </p:nvSpPr>
        <p:spPr>
          <a:xfrm>
            <a:off x="2490573" y="2596217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Goods</a:t>
            </a:r>
          </a:p>
        </p:txBody>
      </p:sp>
      <p:sp>
        <p:nvSpPr>
          <p:cNvPr id="71" name="Abgerundetes Rechteck 70"/>
          <p:cNvSpPr/>
          <p:nvPr/>
        </p:nvSpPr>
        <p:spPr>
          <a:xfrm>
            <a:off x="908050" y="3426576"/>
            <a:ext cx="876300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Production</a:t>
            </a:r>
          </a:p>
        </p:txBody>
      </p:sp>
      <p:sp>
        <p:nvSpPr>
          <p:cNvPr id="72" name="Abgerundetes Rechteck 71"/>
          <p:cNvSpPr/>
          <p:nvPr/>
        </p:nvSpPr>
        <p:spPr>
          <a:xfrm>
            <a:off x="4919943" y="2433526"/>
            <a:ext cx="102664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Investments</a:t>
            </a:r>
          </a:p>
        </p:txBody>
      </p:sp>
      <p:sp>
        <p:nvSpPr>
          <p:cNvPr id="39" name="Rechteck 38"/>
          <p:cNvSpPr/>
          <p:nvPr/>
        </p:nvSpPr>
        <p:spPr>
          <a:xfrm>
            <a:off x="4907596" y="3495239"/>
            <a:ext cx="837910" cy="3982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  <p:cxnSp>
        <p:nvCxnSpPr>
          <p:cNvPr id="8" name="Gerade Verbindung mit Pfeil 7"/>
          <p:cNvCxnSpPr>
            <a:stCxn id="39" idx="3"/>
          </p:cNvCxnSpPr>
          <p:nvPr/>
        </p:nvCxnSpPr>
        <p:spPr>
          <a:xfrm>
            <a:off x="5745506" y="3694370"/>
            <a:ext cx="418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bgerundetes Rechteck 45"/>
          <p:cNvSpPr/>
          <p:nvPr/>
        </p:nvSpPr>
        <p:spPr>
          <a:xfrm>
            <a:off x="4140026" y="4769620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49" name="Abgerundetes Rechteck 48"/>
          <p:cNvSpPr/>
          <p:nvPr/>
        </p:nvSpPr>
        <p:spPr>
          <a:xfrm>
            <a:off x="1031764" y="4766825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grpSp>
        <p:nvGrpSpPr>
          <p:cNvPr id="3" name="Gruppieren 2"/>
          <p:cNvGrpSpPr/>
          <p:nvPr/>
        </p:nvGrpSpPr>
        <p:grpSpPr>
          <a:xfrm>
            <a:off x="2365259" y="1305975"/>
            <a:ext cx="3799202" cy="772066"/>
            <a:chOff x="3744067" y="212973"/>
            <a:chExt cx="3799202" cy="772066"/>
          </a:xfrm>
        </p:grpSpPr>
        <p:sp>
          <p:nvSpPr>
            <p:cNvPr id="18" name="Rechteck 17"/>
            <p:cNvSpPr/>
            <p:nvPr/>
          </p:nvSpPr>
          <p:spPr>
            <a:xfrm>
              <a:off x="4732129" y="212973"/>
              <a:ext cx="1432333" cy="77206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Consumption</a:t>
              </a:r>
            </a:p>
          </p:txBody>
        </p:sp>
        <p:cxnSp>
          <p:nvCxnSpPr>
            <p:cNvPr id="56" name="Gerade Verbindung mit Pfeil 55"/>
            <p:cNvCxnSpPr/>
            <p:nvPr/>
          </p:nvCxnSpPr>
          <p:spPr>
            <a:xfrm>
              <a:off x="3744067" y="569284"/>
              <a:ext cx="9880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6164462" y="569284"/>
              <a:ext cx="13788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/>
            <p:nvPr/>
          </p:nvCxnSpPr>
          <p:spPr>
            <a:xfrm flipH="1">
              <a:off x="6164462" y="822571"/>
              <a:ext cx="1378807" cy="6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bgerundetes Rechteck 66"/>
            <p:cNvSpPr/>
            <p:nvPr/>
          </p:nvSpPr>
          <p:spPr>
            <a:xfrm>
              <a:off x="6298750" y="426130"/>
              <a:ext cx="1030516" cy="2466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Utility</a:t>
              </a:r>
            </a:p>
          </p:txBody>
        </p:sp>
        <p:sp>
          <p:nvSpPr>
            <p:cNvPr id="68" name="Abgerundetes Rechteck 67"/>
            <p:cNvSpPr/>
            <p:nvPr/>
          </p:nvSpPr>
          <p:spPr>
            <a:xfrm>
              <a:off x="6298750" y="728079"/>
              <a:ext cx="1030516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CO2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3869380" y="452247"/>
              <a:ext cx="670973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Goods</a:t>
              </a:r>
            </a:p>
          </p:txBody>
        </p:sp>
        <p:sp>
          <p:nvSpPr>
            <p:cNvPr id="51" name="Abgerundetes Rechteck 50"/>
            <p:cNvSpPr/>
            <p:nvPr/>
          </p:nvSpPr>
          <p:spPr>
            <a:xfrm>
              <a:off x="4778768" y="754635"/>
              <a:ext cx="464343" cy="179161"/>
            </a:xfrm>
            <a:prstGeom prst="roundRect">
              <a:avLst>
                <a:gd name="adj" fmla="val 318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Tax</a:t>
              </a:r>
              <a:endParaRPr lang="en-US" sz="2800" dirty="0" smtClean="0"/>
            </a:p>
          </p:txBody>
        </p:sp>
      </p:grpSp>
      <p:sp>
        <p:nvSpPr>
          <p:cNvPr id="53" name="Abgerundetes Rechteck 52"/>
          <p:cNvSpPr/>
          <p:nvPr/>
        </p:nvSpPr>
        <p:spPr>
          <a:xfrm>
            <a:off x="4288986" y="2336334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1117492" y="2421701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Why NEWAGE?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13" name="Rechteck 12"/>
          <p:cNvSpPr/>
          <p:nvPr/>
        </p:nvSpPr>
        <p:spPr>
          <a:xfrm>
            <a:off x="6164462" y="1340371"/>
            <a:ext cx="1583588" cy="25607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04953" y="3302030"/>
            <a:ext cx="1079404" cy="4659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Transport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27079" y="4332151"/>
            <a:ext cx="1981530" cy="65314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Energy Production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53322" y="2383365"/>
            <a:ext cx="1432333" cy="55960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Investments</a:t>
            </a:r>
          </a:p>
        </p:txBody>
      </p:sp>
      <p:cxnSp>
        <p:nvCxnSpPr>
          <p:cNvPr id="25" name="Gewinkelter Verbinder 24"/>
          <p:cNvCxnSpPr>
            <a:stCxn id="13" idx="2"/>
            <a:endCxn id="16" idx="3"/>
          </p:cNvCxnSpPr>
          <p:nvPr/>
        </p:nvCxnSpPr>
        <p:spPr>
          <a:xfrm rot="5400000">
            <a:off x="6103654" y="3806121"/>
            <a:ext cx="757558" cy="9476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6383421" y="1737008"/>
            <a:ext cx="1147838" cy="955338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1002827" y="1363927"/>
            <a:ext cx="1362433" cy="1763992"/>
            <a:chOff x="1009177" y="1471877"/>
            <a:chExt cx="1362433" cy="1763992"/>
          </a:xfrm>
        </p:grpSpPr>
        <p:sp>
          <p:nvSpPr>
            <p:cNvPr id="17" name="Rechteck 16"/>
            <p:cNvSpPr/>
            <p:nvPr/>
          </p:nvSpPr>
          <p:spPr>
            <a:xfrm>
              <a:off x="1009177" y="1471877"/>
              <a:ext cx="1362433" cy="176399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err="1" smtClean="0"/>
                <a:t>Armington</a:t>
              </a:r>
              <a:r>
                <a:rPr lang="en-US" sz="1600" dirty="0"/>
                <a:t> </a:t>
              </a:r>
              <a:r>
                <a:rPr lang="en-US" sz="1600" dirty="0" smtClean="0"/>
                <a:t>Aggregation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16474" y="1606021"/>
              <a:ext cx="1147838" cy="86787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Trade and distribution of goods to different sectors</a:t>
              </a: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1002827" y="3942122"/>
            <a:ext cx="1981530" cy="1043172"/>
            <a:chOff x="1608051" y="4327450"/>
            <a:chExt cx="1981530" cy="1043172"/>
          </a:xfrm>
        </p:grpSpPr>
        <p:sp>
          <p:nvSpPr>
            <p:cNvPr id="15" name="Rechteck 14"/>
            <p:cNvSpPr/>
            <p:nvPr/>
          </p:nvSpPr>
          <p:spPr>
            <a:xfrm>
              <a:off x="1608051" y="4327450"/>
              <a:ext cx="1981530" cy="104317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Production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1836818" y="4371368"/>
              <a:ext cx="1523997" cy="67502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Sectorial production and fossil fuels</a:t>
              </a:r>
            </a:p>
          </p:txBody>
        </p:sp>
      </p:grpSp>
      <p:cxnSp>
        <p:nvCxnSpPr>
          <p:cNvPr id="38" name="Gerader Verbinder 37"/>
          <p:cNvCxnSpPr/>
          <p:nvPr/>
        </p:nvCxnSpPr>
        <p:spPr>
          <a:xfrm flipH="1" flipV="1">
            <a:off x="3492919" y="4279944"/>
            <a:ext cx="3463337" cy="8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r Verbinder 39"/>
          <p:cNvCxnSpPr>
            <a:endCxn id="15" idx="3"/>
          </p:cNvCxnSpPr>
          <p:nvPr/>
        </p:nvCxnSpPr>
        <p:spPr>
          <a:xfrm rot="10800000" flipV="1">
            <a:off x="2984357" y="4279944"/>
            <a:ext cx="508562" cy="1837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bgerundetes Rechteck 44"/>
          <p:cNvSpPr/>
          <p:nvPr/>
        </p:nvSpPr>
        <p:spPr>
          <a:xfrm>
            <a:off x="6318250" y="4121150"/>
            <a:ext cx="1276349" cy="359528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Capital, Labor, Resources, CO2</a:t>
            </a:r>
          </a:p>
        </p:txBody>
      </p:sp>
      <p:cxnSp>
        <p:nvCxnSpPr>
          <p:cNvPr id="47" name="Gerade Verbindung mit Pfeil 46"/>
          <p:cNvCxnSpPr>
            <a:stCxn id="16" idx="1"/>
          </p:cNvCxnSpPr>
          <p:nvPr/>
        </p:nvCxnSpPr>
        <p:spPr>
          <a:xfrm flipH="1" flipV="1">
            <a:off x="2984356" y="4658722"/>
            <a:ext cx="10427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47"/>
          <p:cNvSpPr/>
          <p:nvPr/>
        </p:nvSpPr>
        <p:spPr>
          <a:xfrm>
            <a:off x="3085781" y="4511470"/>
            <a:ext cx="895669" cy="376474"/>
          </a:xfrm>
          <a:prstGeom prst="roundRect">
            <a:avLst/>
          </a:prstGeom>
          <a:solidFill>
            <a:schemeClr val="lt1"/>
          </a:solidFill>
          <a:ln w="31750" cmpd="dbl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generation</a:t>
            </a:r>
          </a:p>
        </p:txBody>
      </p:sp>
      <p:cxnSp>
        <p:nvCxnSpPr>
          <p:cNvPr id="50" name="Gerade Verbindung mit Pfeil 49"/>
          <p:cNvCxnSpPr/>
          <p:nvPr/>
        </p:nvCxnSpPr>
        <p:spPr>
          <a:xfrm flipV="1">
            <a:off x="1346200" y="3127918"/>
            <a:ext cx="0" cy="814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2565400" y="3768011"/>
            <a:ext cx="0" cy="174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V="1">
            <a:off x="2146300" y="3127918"/>
            <a:ext cx="0" cy="174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365260" y="2782894"/>
            <a:ext cx="988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9" idx="3"/>
          </p:cNvCxnSpPr>
          <p:nvPr/>
        </p:nvCxnSpPr>
        <p:spPr>
          <a:xfrm flipV="1">
            <a:off x="4785655" y="2636845"/>
            <a:ext cx="1378807" cy="26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bgerundetes Rechteck 69"/>
          <p:cNvSpPr/>
          <p:nvPr/>
        </p:nvSpPr>
        <p:spPr>
          <a:xfrm>
            <a:off x="2490573" y="2667657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Goods</a:t>
            </a:r>
          </a:p>
        </p:txBody>
      </p:sp>
      <p:sp>
        <p:nvSpPr>
          <p:cNvPr id="71" name="Abgerundetes Rechteck 70"/>
          <p:cNvSpPr/>
          <p:nvPr/>
        </p:nvSpPr>
        <p:spPr>
          <a:xfrm>
            <a:off x="908050" y="3426576"/>
            <a:ext cx="876300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Production</a:t>
            </a:r>
          </a:p>
        </p:txBody>
      </p:sp>
      <p:sp>
        <p:nvSpPr>
          <p:cNvPr id="72" name="Abgerundetes Rechteck 71"/>
          <p:cNvSpPr/>
          <p:nvPr/>
        </p:nvSpPr>
        <p:spPr>
          <a:xfrm>
            <a:off x="4919943" y="2504966"/>
            <a:ext cx="102664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Investments</a:t>
            </a:r>
          </a:p>
        </p:txBody>
      </p:sp>
      <p:sp>
        <p:nvSpPr>
          <p:cNvPr id="39" name="Rechteck 38"/>
          <p:cNvSpPr/>
          <p:nvPr/>
        </p:nvSpPr>
        <p:spPr>
          <a:xfrm>
            <a:off x="4907596" y="3495239"/>
            <a:ext cx="837910" cy="3982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  <p:cxnSp>
        <p:nvCxnSpPr>
          <p:cNvPr id="8" name="Gerade Verbindung mit Pfeil 7"/>
          <p:cNvCxnSpPr>
            <a:stCxn id="39" idx="3"/>
          </p:cNvCxnSpPr>
          <p:nvPr/>
        </p:nvCxnSpPr>
        <p:spPr>
          <a:xfrm>
            <a:off x="5745506" y="3694370"/>
            <a:ext cx="418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bgerundetes Rechteck 45"/>
          <p:cNvSpPr/>
          <p:nvPr/>
        </p:nvSpPr>
        <p:spPr>
          <a:xfrm>
            <a:off x="4140026" y="4769620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49" name="Abgerundetes Rechteck 48"/>
          <p:cNvSpPr/>
          <p:nvPr/>
        </p:nvSpPr>
        <p:spPr>
          <a:xfrm>
            <a:off x="1031764" y="4766825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grpSp>
        <p:nvGrpSpPr>
          <p:cNvPr id="3" name="Gruppieren 2"/>
          <p:cNvGrpSpPr/>
          <p:nvPr/>
        </p:nvGrpSpPr>
        <p:grpSpPr>
          <a:xfrm>
            <a:off x="2365259" y="1417774"/>
            <a:ext cx="3799202" cy="772066"/>
            <a:chOff x="2365260" y="2355852"/>
            <a:chExt cx="3799202" cy="772066"/>
          </a:xfrm>
        </p:grpSpPr>
        <p:sp>
          <p:nvSpPr>
            <p:cNvPr id="18" name="Rechteck 17"/>
            <p:cNvSpPr/>
            <p:nvPr/>
          </p:nvSpPr>
          <p:spPr>
            <a:xfrm>
              <a:off x="3353322" y="2355852"/>
              <a:ext cx="1432333" cy="77206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Consumption</a:t>
              </a:r>
            </a:p>
          </p:txBody>
        </p:sp>
        <p:cxnSp>
          <p:nvCxnSpPr>
            <p:cNvPr id="56" name="Gerade Verbindung mit Pfeil 55"/>
            <p:cNvCxnSpPr/>
            <p:nvPr/>
          </p:nvCxnSpPr>
          <p:spPr>
            <a:xfrm>
              <a:off x="2365260" y="2712163"/>
              <a:ext cx="9880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4785655" y="2712163"/>
              <a:ext cx="13788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/>
            <p:nvPr/>
          </p:nvCxnSpPr>
          <p:spPr>
            <a:xfrm flipH="1">
              <a:off x="4785655" y="2965450"/>
              <a:ext cx="1378807" cy="6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bgerundetes Rechteck 66"/>
            <p:cNvSpPr/>
            <p:nvPr/>
          </p:nvSpPr>
          <p:spPr>
            <a:xfrm>
              <a:off x="4919943" y="2569009"/>
              <a:ext cx="1030516" cy="2466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Utility</a:t>
              </a:r>
            </a:p>
          </p:txBody>
        </p:sp>
        <p:sp>
          <p:nvSpPr>
            <p:cNvPr id="68" name="Abgerundetes Rechteck 67"/>
            <p:cNvSpPr/>
            <p:nvPr/>
          </p:nvSpPr>
          <p:spPr>
            <a:xfrm>
              <a:off x="4919943" y="2870958"/>
              <a:ext cx="1030516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CO2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2490573" y="2595126"/>
              <a:ext cx="670973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Goods</a:t>
              </a:r>
            </a:p>
          </p:txBody>
        </p:sp>
        <p:sp>
          <p:nvSpPr>
            <p:cNvPr id="51" name="Abgerundetes Rechteck 50"/>
            <p:cNvSpPr/>
            <p:nvPr/>
          </p:nvSpPr>
          <p:spPr>
            <a:xfrm>
              <a:off x="3399961" y="2897514"/>
              <a:ext cx="464343" cy="179161"/>
            </a:xfrm>
            <a:prstGeom prst="roundRect">
              <a:avLst>
                <a:gd name="adj" fmla="val 318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Tax</a:t>
              </a:r>
              <a:endParaRPr lang="en-US" sz="2800" dirty="0" smtClean="0"/>
            </a:p>
          </p:txBody>
        </p:sp>
      </p:grpSp>
      <p:sp>
        <p:nvSpPr>
          <p:cNvPr id="53" name="Abgerundetes Rechteck 52"/>
          <p:cNvSpPr/>
          <p:nvPr/>
        </p:nvSpPr>
        <p:spPr>
          <a:xfrm>
            <a:off x="4288986" y="2407774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1117492" y="2421701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2258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year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1210925" y="1713257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1491624" y="2242590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sp>
        <p:nvSpPr>
          <p:cNvPr id="11" name="Pfeil nach rechts 10"/>
          <p:cNvSpPr/>
          <p:nvPr/>
        </p:nvSpPr>
        <p:spPr>
          <a:xfrm>
            <a:off x="3464719" y="2301189"/>
            <a:ext cx="2214562" cy="11715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Disaggregation</a:t>
            </a:r>
          </a:p>
        </p:txBody>
      </p:sp>
      <p:sp>
        <p:nvSpPr>
          <p:cNvPr id="12" name="Rechteck 11"/>
          <p:cNvSpPr/>
          <p:nvPr/>
        </p:nvSpPr>
        <p:spPr>
          <a:xfrm>
            <a:off x="5900737" y="1222054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Government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00737" y="2054841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1</a:t>
            </a:r>
          </a:p>
        </p:txBody>
      </p:sp>
      <p:sp>
        <p:nvSpPr>
          <p:cNvPr id="15" name="Rechteck 14"/>
          <p:cNvSpPr/>
          <p:nvPr/>
        </p:nvSpPr>
        <p:spPr>
          <a:xfrm>
            <a:off x="5900737" y="2699340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2</a:t>
            </a:r>
          </a:p>
        </p:txBody>
      </p:sp>
      <p:sp>
        <p:nvSpPr>
          <p:cNvPr id="16" name="Rechteck 15"/>
          <p:cNvSpPr/>
          <p:nvPr/>
        </p:nvSpPr>
        <p:spPr>
          <a:xfrm>
            <a:off x="5900737" y="3343839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3</a:t>
            </a:r>
          </a:p>
        </p:txBody>
      </p:sp>
      <p:sp>
        <p:nvSpPr>
          <p:cNvPr id="17" name="Rechteck 16"/>
          <p:cNvSpPr/>
          <p:nvPr/>
        </p:nvSpPr>
        <p:spPr>
          <a:xfrm>
            <a:off x="5900737" y="3988338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4</a:t>
            </a:r>
          </a:p>
        </p:txBody>
      </p:sp>
      <p:sp>
        <p:nvSpPr>
          <p:cNvPr id="18" name="Rechteck 17"/>
          <p:cNvSpPr/>
          <p:nvPr/>
        </p:nvSpPr>
        <p:spPr>
          <a:xfrm>
            <a:off x="5900737" y="4632837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5</a:t>
            </a:r>
          </a:p>
        </p:txBody>
      </p:sp>
    </p:spTree>
    <p:extLst>
      <p:ext uri="{BB962C8B-B14F-4D97-AF65-F5344CB8AC3E}">
        <p14:creationId xmlns:p14="http://schemas.microsoft.com/office/powerpoint/2010/main" val="35747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year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958436" y="3970727"/>
            <a:ext cx="3486148" cy="575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Use data from EUROSTAT’s budget surveys. Already have access!</a:t>
            </a:r>
          </a:p>
        </p:txBody>
      </p:sp>
      <p:sp>
        <p:nvSpPr>
          <p:cNvPr id="15" name="Rechteck 14"/>
          <p:cNvSpPr/>
          <p:nvPr/>
        </p:nvSpPr>
        <p:spPr>
          <a:xfrm>
            <a:off x="958436" y="4661203"/>
            <a:ext cx="3486148" cy="575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Done in cooperation with LEI, partner form REEEM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8000" y="1168700"/>
            <a:ext cx="7679154" cy="1162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Three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Modelling the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Composition of Skilled and Unskilled labor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Composition of Capital endowment</a:t>
            </a:r>
          </a:p>
        </p:txBody>
      </p:sp>
      <p:pic>
        <p:nvPicPr>
          <p:cNvPr id="1026" name="Picture 2" descr="Image result for eurost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80" y="2666774"/>
            <a:ext cx="2425102" cy="109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5053052" y="2666774"/>
            <a:ext cx="3486148" cy="1994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From the consumption levels it is possible to define the income quintiles.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Following, it is possible to find the share that each household reserves for each sector</a:t>
            </a:r>
          </a:p>
        </p:txBody>
      </p:sp>
    </p:spTree>
    <p:extLst>
      <p:ext uri="{BB962C8B-B14F-4D97-AF65-F5344CB8AC3E}">
        <p14:creationId xmlns:p14="http://schemas.microsoft.com/office/powerpoint/2010/main" val="293305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year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468000" y="1168700"/>
            <a:ext cx="7679154" cy="1162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Three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Modelling the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Composition of Skilled and Unskilled labor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Composition of Capital endowment</a:t>
            </a:r>
          </a:p>
        </p:txBody>
      </p:sp>
      <p:sp>
        <p:nvSpPr>
          <p:cNvPr id="11" name="Rechteck 10"/>
          <p:cNvSpPr/>
          <p:nvPr/>
        </p:nvSpPr>
        <p:spPr>
          <a:xfrm>
            <a:off x="1680908" y="2269265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2" name="Rechteck 11"/>
          <p:cNvSpPr/>
          <p:nvPr/>
        </p:nvSpPr>
        <p:spPr>
          <a:xfrm>
            <a:off x="1961607" y="2798598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sp>
        <p:nvSpPr>
          <p:cNvPr id="13" name="Pfeil nach rechts 12"/>
          <p:cNvSpPr/>
          <p:nvPr/>
        </p:nvSpPr>
        <p:spPr>
          <a:xfrm>
            <a:off x="4345480" y="3911860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Labor</a:t>
            </a:r>
          </a:p>
        </p:txBody>
      </p:sp>
      <p:sp>
        <p:nvSpPr>
          <p:cNvPr id="17" name="Pfeil nach rechts 16"/>
          <p:cNvSpPr/>
          <p:nvPr/>
        </p:nvSpPr>
        <p:spPr>
          <a:xfrm>
            <a:off x="4345480" y="2622476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Capital</a:t>
            </a:r>
          </a:p>
        </p:txBody>
      </p:sp>
      <p:sp>
        <p:nvSpPr>
          <p:cNvPr id="3" name="Ellipse 2"/>
          <p:cNvSpPr/>
          <p:nvPr/>
        </p:nvSpPr>
        <p:spPr>
          <a:xfrm>
            <a:off x="4062334" y="3680085"/>
            <a:ext cx="1828800" cy="130414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graphicFrame>
        <p:nvGraphicFramePr>
          <p:cNvPr id="5" name="Diagramm 4"/>
          <p:cNvGraphicFramePr/>
          <p:nvPr>
            <p:extLst/>
          </p:nvPr>
        </p:nvGraphicFramePr>
        <p:xfrm>
          <a:off x="6397480" y="3602830"/>
          <a:ext cx="2364920" cy="1458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Pfeil nach rechts 7"/>
          <p:cNvSpPr/>
          <p:nvPr/>
        </p:nvSpPr>
        <p:spPr>
          <a:xfrm>
            <a:off x="5878015" y="4131905"/>
            <a:ext cx="519465" cy="38041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24471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Environmental tax reform (ETR)</a:t>
            </a:r>
            <a:endParaRPr lang="en-US" dirty="0" smtClean="0"/>
          </a:p>
          <a:p>
            <a:r>
              <a:rPr lang="en-US" dirty="0" smtClean="0"/>
              <a:t>Methodological implementations</a:t>
            </a:r>
          </a:p>
          <a:p>
            <a:pPr lvl="1"/>
            <a:r>
              <a:rPr lang="en-US" dirty="0" smtClean="0"/>
              <a:t>Household consumption</a:t>
            </a:r>
          </a:p>
          <a:p>
            <a:pPr lvl="1"/>
            <a:r>
              <a:rPr lang="en-US" dirty="0" smtClean="0"/>
              <a:t>Elasticity of substitution between energy and housing services</a:t>
            </a:r>
            <a:endParaRPr lang="en-US" dirty="0" smtClean="0"/>
          </a:p>
          <a:p>
            <a:r>
              <a:rPr lang="en-US" dirty="0" smtClean="0"/>
              <a:t>Scenarios</a:t>
            </a:r>
          </a:p>
          <a:p>
            <a:r>
              <a:rPr lang="en-US" dirty="0" smtClean="0"/>
              <a:t>Limitations and 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40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year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468000" y="1168700"/>
            <a:ext cx="7679154" cy="1162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smtClean="0"/>
              <a:t>Three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Modelling the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Composition of Skilled and Unskilled labor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Composition of Capital endowment</a:t>
            </a:r>
          </a:p>
        </p:txBody>
      </p:sp>
      <p:sp>
        <p:nvSpPr>
          <p:cNvPr id="11" name="Rechteck 10"/>
          <p:cNvSpPr/>
          <p:nvPr/>
        </p:nvSpPr>
        <p:spPr>
          <a:xfrm>
            <a:off x="1680908" y="2269265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2" name="Rechteck 11"/>
          <p:cNvSpPr/>
          <p:nvPr/>
        </p:nvSpPr>
        <p:spPr>
          <a:xfrm>
            <a:off x="1961607" y="2798598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sp>
        <p:nvSpPr>
          <p:cNvPr id="13" name="Pfeil nach rechts 12"/>
          <p:cNvSpPr/>
          <p:nvPr/>
        </p:nvSpPr>
        <p:spPr>
          <a:xfrm>
            <a:off x="4345480" y="3911860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Labor</a:t>
            </a:r>
          </a:p>
        </p:txBody>
      </p:sp>
      <p:sp>
        <p:nvSpPr>
          <p:cNvPr id="17" name="Pfeil nach rechts 16"/>
          <p:cNvSpPr/>
          <p:nvPr/>
        </p:nvSpPr>
        <p:spPr>
          <a:xfrm>
            <a:off x="4345480" y="2622476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Capital</a:t>
            </a:r>
          </a:p>
        </p:txBody>
      </p:sp>
      <p:sp>
        <p:nvSpPr>
          <p:cNvPr id="3" name="Ellipse 2"/>
          <p:cNvSpPr/>
          <p:nvPr/>
        </p:nvSpPr>
        <p:spPr>
          <a:xfrm>
            <a:off x="4062334" y="2379922"/>
            <a:ext cx="1828800" cy="130414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graphicFrame>
        <p:nvGraphicFramePr>
          <p:cNvPr id="5" name="Diagramm 4"/>
          <p:cNvGraphicFramePr/>
          <p:nvPr>
            <p:extLst/>
          </p:nvPr>
        </p:nvGraphicFramePr>
        <p:xfrm>
          <a:off x="6397480" y="2302667"/>
          <a:ext cx="2364920" cy="1458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Pfeil nach rechts 7"/>
          <p:cNvSpPr/>
          <p:nvPr/>
        </p:nvSpPr>
        <p:spPr>
          <a:xfrm>
            <a:off x="5878015" y="2831742"/>
            <a:ext cx="519465" cy="38041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9657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 - Consumption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different households</a:t>
            </a:r>
          </a:p>
        </p:txBody>
      </p:sp>
      <p:sp>
        <p:nvSpPr>
          <p:cNvPr id="9" name="Rechteck 8"/>
          <p:cNvSpPr/>
          <p:nvPr/>
        </p:nvSpPr>
        <p:spPr>
          <a:xfrm>
            <a:off x="6530226" y="1718351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6810925" y="2247684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graphicFrame>
        <p:nvGraphicFramePr>
          <p:cNvPr id="19" name="Tabelle 18"/>
          <p:cNvGraphicFramePr>
            <a:graphicFrameLocks noGrp="1"/>
          </p:cNvGraphicFramePr>
          <p:nvPr>
            <p:extLst/>
          </p:nvPr>
        </p:nvGraphicFramePr>
        <p:xfrm>
          <a:off x="468000" y="1144374"/>
          <a:ext cx="2424916" cy="4121877"/>
        </p:xfrm>
        <a:graphic>
          <a:graphicData uri="http://schemas.openxmlformats.org/drawingml/2006/table">
            <a:tbl>
              <a:tblPr/>
              <a:tblGrid>
                <a:gridCol w="30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1" u="none" strike="noStrike" noProof="0" dirty="0" smtClean="0">
                          <a:solidFill>
                            <a:schemeClr val="bg1"/>
                          </a:solidFill>
                          <a:effectLst/>
                        </a:rPr>
                        <a:t>No.</a:t>
                      </a:r>
                      <a:endParaRPr lang="en-US" sz="11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60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chemeClr val="bg1"/>
                          </a:solidFill>
                          <a:effectLst/>
                        </a:rPr>
                        <a:t>Sector</a:t>
                      </a:r>
                      <a:endParaRPr lang="en-US" sz="1100" b="1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41578" marR="41578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2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Natural gas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Crude oil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4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Petroleum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5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Electricity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Iron &amp; Steel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Non-ferrous metals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8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Non-metallic minerals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9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Paper, pulp &amp; print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10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&amp; Tobacco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12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vehicles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Machinery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14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of industry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15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9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18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" name="Legende mit Pfeil nach rechts 2"/>
          <p:cNvSpPr/>
          <p:nvPr/>
        </p:nvSpPr>
        <p:spPr>
          <a:xfrm>
            <a:off x="3008341" y="1394923"/>
            <a:ext cx="584661" cy="3871328"/>
          </a:xfrm>
          <a:prstGeom prst="rightArrowCallout">
            <a:avLst>
              <a:gd name="adj1" fmla="val 31882"/>
              <a:gd name="adj2" fmla="val 35048"/>
              <a:gd name="adj3" fmla="val 25000"/>
              <a:gd name="adj4" fmla="val 604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GOODS</a:t>
            </a:r>
          </a:p>
        </p:txBody>
      </p:sp>
      <p:sp>
        <p:nvSpPr>
          <p:cNvPr id="20" name="Rechteck 19"/>
          <p:cNvSpPr/>
          <p:nvPr/>
        </p:nvSpPr>
        <p:spPr>
          <a:xfrm>
            <a:off x="3708427" y="3036621"/>
            <a:ext cx="157110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Consumption</a:t>
            </a:r>
          </a:p>
        </p:txBody>
      </p:sp>
      <p:sp>
        <p:nvSpPr>
          <p:cNvPr id="21" name="Pfeil nach rechts 20"/>
          <p:cNvSpPr/>
          <p:nvPr/>
        </p:nvSpPr>
        <p:spPr>
          <a:xfrm>
            <a:off x="5386221" y="3022513"/>
            <a:ext cx="1037319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20049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Challenges of disaggregation: Heterogeneous consumption patterns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different households</a:t>
            </a:r>
          </a:p>
        </p:txBody>
      </p:sp>
      <p:sp>
        <p:nvSpPr>
          <p:cNvPr id="10" name="Rechteck 9"/>
          <p:cNvSpPr/>
          <p:nvPr/>
        </p:nvSpPr>
        <p:spPr>
          <a:xfrm>
            <a:off x="6115538" y="4861304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Household 1</a:t>
            </a:r>
          </a:p>
        </p:txBody>
      </p:sp>
      <p:sp>
        <p:nvSpPr>
          <p:cNvPr id="13" name="Rechteck 12"/>
          <p:cNvSpPr/>
          <p:nvPr/>
        </p:nvSpPr>
        <p:spPr>
          <a:xfrm>
            <a:off x="6115538" y="1460173"/>
            <a:ext cx="1473108" cy="510374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Government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115538" y="4206574"/>
            <a:ext cx="1473108" cy="556631"/>
          </a:xfrm>
          <a:prstGeom prst="rect">
            <a:avLst/>
          </a:prstGeom>
          <a:solidFill>
            <a:srgbClr val="FFC000"/>
          </a:solidFill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Household 2</a:t>
            </a:r>
          </a:p>
        </p:txBody>
      </p:sp>
      <p:sp>
        <p:nvSpPr>
          <p:cNvPr id="21" name="Rechteck 20"/>
          <p:cNvSpPr/>
          <p:nvPr/>
        </p:nvSpPr>
        <p:spPr>
          <a:xfrm>
            <a:off x="6115538" y="3545612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Household 3</a:t>
            </a:r>
          </a:p>
        </p:txBody>
      </p:sp>
      <p:sp>
        <p:nvSpPr>
          <p:cNvPr id="22" name="Rechteck 21"/>
          <p:cNvSpPr/>
          <p:nvPr/>
        </p:nvSpPr>
        <p:spPr>
          <a:xfrm>
            <a:off x="6113957" y="2884650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Household 4</a:t>
            </a:r>
          </a:p>
        </p:txBody>
      </p:sp>
      <p:sp>
        <p:nvSpPr>
          <p:cNvPr id="26" name="Rechteck 25"/>
          <p:cNvSpPr/>
          <p:nvPr/>
        </p:nvSpPr>
        <p:spPr>
          <a:xfrm>
            <a:off x="6113957" y="2220219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Household 5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843801" y="1069198"/>
            <a:ext cx="2158984" cy="238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smtClean="0"/>
              <a:t>Former RA‘s boundary </a:t>
            </a:r>
          </a:p>
        </p:txBody>
      </p:sp>
      <p:sp>
        <p:nvSpPr>
          <p:cNvPr id="57" name="Rechteck 56"/>
          <p:cNvSpPr/>
          <p:nvPr/>
        </p:nvSpPr>
        <p:spPr>
          <a:xfrm>
            <a:off x="2865855" y="2220219"/>
            <a:ext cx="1899084" cy="51120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HH5</a:t>
            </a:r>
          </a:p>
        </p:txBody>
      </p:sp>
      <p:sp>
        <p:nvSpPr>
          <p:cNvPr id="58" name="Rechteck 57"/>
          <p:cNvSpPr/>
          <p:nvPr/>
        </p:nvSpPr>
        <p:spPr>
          <a:xfrm>
            <a:off x="2865855" y="2890229"/>
            <a:ext cx="1899084" cy="51120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HH4</a:t>
            </a:r>
          </a:p>
        </p:txBody>
      </p:sp>
      <p:sp>
        <p:nvSpPr>
          <p:cNvPr id="59" name="Rechteck 58"/>
          <p:cNvSpPr/>
          <p:nvPr/>
        </p:nvSpPr>
        <p:spPr>
          <a:xfrm>
            <a:off x="2865855" y="3542592"/>
            <a:ext cx="1899084" cy="51120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HH3</a:t>
            </a:r>
          </a:p>
        </p:txBody>
      </p:sp>
      <p:sp>
        <p:nvSpPr>
          <p:cNvPr id="60" name="Rechteck 59"/>
          <p:cNvSpPr/>
          <p:nvPr/>
        </p:nvSpPr>
        <p:spPr>
          <a:xfrm>
            <a:off x="2865855" y="4207023"/>
            <a:ext cx="1899084" cy="51120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HH2</a:t>
            </a:r>
          </a:p>
        </p:txBody>
      </p:sp>
      <p:sp>
        <p:nvSpPr>
          <p:cNvPr id="61" name="Rechteck 60"/>
          <p:cNvSpPr/>
          <p:nvPr/>
        </p:nvSpPr>
        <p:spPr>
          <a:xfrm>
            <a:off x="2865855" y="4831850"/>
            <a:ext cx="1899084" cy="511200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HH1</a:t>
            </a:r>
          </a:p>
        </p:txBody>
      </p:sp>
      <p:sp>
        <p:nvSpPr>
          <p:cNvPr id="65" name="Rechteck 64"/>
          <p:cNvSpPr/>
          <p:nvPr/>
        </p:nvSpPr>
        <p:spPr>
          <a:xfrm>
            <a:off x="2865855" y="1460173"/>
            <a:ext cx="1899084" cy="511200"/>
          </a:xfrm>
          <a:prstGeom prst="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Consumption </a:t>
            </a:r>
            <a:r>
              <a:rPr lang="en-US" sz="1400" dirty="0" err="1" smtClean="0"/>
              <a:t>Gov</a:t>
            </a:r>
            <a:endParaRPr lang="en-US" sz="1400" dirty="0" smtClean="0"/>
          </a:p>
        </p:txBody>
      </p:sp>
      <p:sp>
        <p:nvSpPr>
          <p:cNvPr id="55" name="Rechteck 54"/>
          <p:cNvSpPr/>
          <p:nvPr/>
        </p:nvSpPr>
        <p:spPr>
          <a:xfrm>
            <a:off x="2235935" y="3708149"/>
            <a:ext cx="390759" cy="170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56" name="Rechteck 55"/>
          <p:cNvSpPr/>
          <p:nvPr/>
        </p:nvSpPr>
        <p:spPr>
          <a:xfrm>
            <a:off x="2235935" y="4402041"/>
            <a:ext cx="390759" cy="170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6" name="Rechteck 65"/>
          <p:cNvSpPr/>
          <p:nvPr/>
        </p:nvSpPr>
        <p:spPr>
          <a:xfrm>
            <a:off x="2241460" y="5003284"/>
            <a:ext cx="390759" cy="170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9" name="Rechteck 68"/>
          <p:cNvSpPr/>
          <p:nvPr/>
        </p:nvSpPr>
        <p:spPr>
          <a:xfrm>
            <a:off x="1717683" y="3079379"/>
            <a:ext cx="909011" cy="166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0" name="Rechteck 69"/>
          <p:cNvSpPr/>
          <p:nvPr/>
        </p:nvSpPr>
        <p:spPr>
          <a:xfrm>
            <a:off x="2235935" y="2392392"/>
            <a:ext cx="390759" cy="170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1" name="Rechteck 70"/>
          <p:cNvSpPr/>
          <p:nvPr/>
        </p:nvSpPr>
        <p:spPr>
          <a:xfrm>
            <a:off x="2040557" y="1637079"/>
            <a:ext cx="200903" cy="353709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2" name="Gleichschenkliges Dreieck 71"/>
          <p:cNvSpPr/>
          <p:nvPr/>
        </p:nvSpPr>
        <p:spPr>
          <a:xfrm rot="5400000">
            <a:off x="2469273" y="2317046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3" name="Gleichschenkliges Dreieck 72"/>
          <p:cNvSpPr/>
          <p:nvPr/>
        </p:nvSpPr>
        <p:spPr>
          <a:xfrm rot="5400000">
            <a:off x="2469272" y="3002001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4" name="Gleichschenkliges Dreieck 73"/>
          <p:cNvSpPr/>
          <p:nvPr/>
        </p:nvSpPr>
        <p:spPr>
          <a:xfrm rot="5400000">
            <a:off x="2463748" y="3630597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5" name="Gleichschenkliges Dreieck 74"/>
          <p:cNvSpPr/>
          <p:nvPr/>
        </p:nvSpPr>
        <p:spPr>
          <a:xfrm rot="5400000">
            <a:off x="2470597" y="4329575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6" name="Gleichschenkliges Dreieck 75"/>
          <p:cNvSpPr/>
          <p:nvPr/>
        </p:nvSpPr>
        <p:spPr>
          <a:xfrm rot="5400000">
            <a:off x="2476122" y="4929172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7" name="Rechteck 76"/>
          <p:cNvSpPr/>
          <p:nvPr/>
        </p:nvSpPr>
        <p:spPr>
          <a:xfrm>
            <a:off x="2238877" y="1637079"/>
            <a:ext cx="390759" cy="1708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78" name="Gleichschenkliges Dreieck 77"/>
          <p:cNvSpPr/>
          <p:nvPr/>
        </p:nvSpPr>
        <p:spPr>
          <a:xfrm rot="5400000">
            <a:off x="2472215" y="1561733"/>
            <a:ext cx="376808" cy="312768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8" name="Rechteck 47"/>
          <p:cNvSpPr/>
          <p:nvPr/>
        </p:nvSpPr>
        <p:spPr>
          <a:xfrm>
            <a:off x="285350" y="2770526"/>
            <a:ext cx="1432333" cy="77206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Consumption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683939" y="1067871"/>
            <a:ext cx="1103992" cy="3073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400" dirty="0" smtClean="0"/>
              <a:t>Disaggregation</a:t>
            </a:r>
          </a:p>
        </p:txBody>
      </p:sp>
      <p:sp>
        <p:nvSpPr>
          <p:cNvPr id="8" name="Geschweifte Klammer rechts 7"/>
          <p:cNvSpPr/>
          <p:nvPr/>
        </p:nvSpPr>
        <p:spPr>
          <a:xfrm rot="5400000" flipH="1">
            <a:off x="2166164" y="914081"/>
            <a:ext cx="193892" cy="109085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feil nach rechts 78"/>
          <p:cNvSpPr/>
          <p:nvPr/>
        </p:nvSpPr>
        <p:spPr>
          <a:xfrm>
            <a:off x="4766056" y="1414447"/>
            <a:ext cx="1282475" cy="61614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</a:t>
            </a:r>
            <a:r>
              <a:rPr lang="en-US" sz="1600" dirty="0" err="1"/>
              <a:t>G</a:t>
            </a:r>
            <a:r>
              <a:rPr lang="en-US" sz="1600" dirty="0" err="1" smtClean="0"/>
              <a:t>ov</a:t>
            </a:r>
            <a:endParaRPr lang="en-US" sz="1600" dirty="0" smtClean="0"/>
          </a:p>
        </p:txBody>
      </p:sp>
      <p:sp>
        <p:nvSpPr>
          <p:cNvPr id="80" name="Pfeil nach rechts 79"/>
          <p:cNvSpPr/>
          <p:nvPr/>
        </p:nvSpPr>
        <p:spPr>
          <a:xfrm>
            <a:off x="4775424" y="2190460"/>
            <a:ext cx="1282475" cy="61614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hh5</a:t>
            </a:r>
          </a:p>
        </p:txBody>
      </p:sp>
      <p:sp>
        <p:nvSpPr>
          <p:cNvPr id="81" name="Pfeil nach rechts 80"/>
          <p:cNvSpPr/>
          <p:nvPr/>
        </p:nvSpPr>
        <p:spPr>
          <a:xfrm>
            <a:off x="4775424" y="2858909"/>
            <a:ext cx="1282475" cy="61614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hh4</a:t>
            </a:r>
          </a:p>
        </p:txBody>
      </p:sp>
      <p:sp>
        <p:nvSpPr>
          <p:cNvPr id="82" name="Pfeil nach rechts 81"/>
          <p:cNvSpPr/>
          <p:nvPr/>
        </p:nvSpPr>
        <p:spPr>
          <a:xfrm>
            <a:off x="4771156" y="3496156"/>
            <a:ext cx="1282475" cy="61614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hh3</a:t>
            </a:r>
          </a:p>
        </p:txBody>
      </p:sp>
      <p:sp>
        <p:nvSpPr>
          <p:cNvPr id="83" name="Pfeil nach rechts 82"/>
          <p:cNvSpPr/>
          <p:nvPr/>
        </p:nvSpPr>
        <p:spPr>
          <a:xfrm>
            <a:off x="4766056" y="4158739"/>
            <a:ext cx="1282475" cy="61614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hh2</a:t>
            </a:r>
          </a:p>
        </p:txBody>
      </p:sp>
      <p:sp>
        <p:nvSpPr>
          <p:cNvPr id="84" name="Pfeil nach rechts 83"/>
          <p:cNvSpPr/>
          <p:nvPr/>
        </p:nvSpPr>
        <p:spPr>
          <a:xfrm>
            <a:off x="4775424" y="4782529"/>
            <a:ext cx="1282475" cy="61614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 hh1</a:t>
            </a:r>
          </a:p>
        </p:txBody>
      </p:sp>
      <p:sp>
        <p:nvSpPr>
          <p:cNvPr id="14" name="Rechteck 13"/>
          <p:cNvSpPr/>
          <p:nvPr/>
        </p:nvSpPr>
        <p:spPr>
          <a:xfrm>
            <a:off x="5831187" y="1349116"/>
            <a:ext cx="2038648" cy="419488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0771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Modelling different households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and Challenges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848954" y="1713257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1129653" y="2242590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sp>
        <p:nvSpPr>
          <p:cNvPr id="21" name="Pfeil nach rechts 20"/>
          <p:cNvSpPr/>
          <p:nvPr/>
        </p:nvSpPr>
        <p:spPr>
          <a:xfrm>
            <a:off x="3513526" y="3355852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Labor</a:t>
            </a:r>
          </a:p>
        </p:txBody>
      </p:sp>
      <p:sp>
        <p:nvSpPr>
          <p:cNvPr id="12" name="Pfeil nach rechts 11"/>
          <p:cNvSpPr/>
          <p:nvPr/>
        </p:nvSpPr>
        <p:spPr>
          <a:xfrm>
            <a:off x="3513526" y="2066468"/>
            <a:ext cx="1306887" cy="8205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Capital</a:t>
            </a: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/>
          </p:nvPr>
        </p:nvGraphicFramePr>
        <p:xfrm>
          <a:off x="5452647" y="977788"/>
          <a:ext cx="2424916" cy="4121877"/>
        </p:xfrm>
        <a:graphic>
          <a:graphicData uri="http://schemas.openxmlformats.org/drawingml/2006/table">
            <a:tbl>
              <a:tblPr/>
              <a:tblGrid>
                <a:gridCol w="30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b="1" u="none" strike="noStrike" noProof="0" dirty="0" smtClean="0">
                          <a:solidFill>
                            <a:schemeClr val="bg1"/>
                          </a:solidFill>
                          <a:effectLst/>
                        </a:rPr>
                        <a:t>No.</a:t>
                      </a:r>
                      <a:endParaRPr lang="en-US" sz="11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360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noProof="0" dirty="0" smtClean="0">
                          <a:solidFill>
                            <a:schemeClr val="bg1"/>
                          </a:solidFill>
                          <a:effectLst/>
                        </a:rPr>
                        <a:t>Sector</a:t>
                      </a:r>
                      <a:endParaRPr lang="en-US" sz="1100" b="1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41578" marR="41578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Coal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2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Natural gas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Crude oil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4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Petroleum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5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Electricity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Iron &amp; Steel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Non-ferrous metals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8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Non-metallic minerals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9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Paper, pulp &amp; print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10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11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&amp; Tobacco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12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vehicles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13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Machinery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14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 of industry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15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Buildings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16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17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Agriculture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9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1100" u="none" strike="noStrike" noProof="0" dirty="0" smtClean="0">
                          <a:effectLst/>
                        </a:rPr>
                        <a:t>18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72000" algn="l" fontAlgn="b"/>
                      <a:r>
                        <a:rPr lang="en-US" sz="11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Services</a:t>
                      </a:r>
                      <a:endParaRPr lang="en-US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07" marR="5907" marT="5542" marB="0" anchor="ctr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feil nach rechts 23"/>
          <p:cNvSpPr/>
          <p:nvPr/>
        </p:nvSpPr>
        <p:spPr>
          <a:xfrm>
            <a:off x="5582821" y="2379949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Capital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5582821" y="3047778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Labor</a:t>
            </a:r>
          </a:p>
        </p:txBody>
      </p:sp>
      <p:sp>
        <p:nvSpPr>
          <p:cNvPr id="25" name="Pfeil nach rechts 24"/>
          <p:cNvSpPr/>
          <p:nvPr/>
        </p:nvSpPr>
        <p:spPr>
          <a:xfrm>
            <a:off x="5582821" y="3715121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Resources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Challenges of disaggregation: hidden tax transfer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different households</a:t>
            </a:r>
          </a:p>
        </p:txBody>
      </p:sp>
      <p:sp>
        <p:nvSpPr>
          <p:cNvPr id="9" name="Rechteck 8"/>
          <p:cNvSpPr/>
          <p:nvPr/>
        </p:nvSpPr>
        <p:spPr>
          <a:xfrm>
            <a:off x="3555831" y="1713257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3836530" y="2242590"/>
            <a:ext cx="1473108" cy="1113262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sp>
        <p:nvSpPr>
          <p:cNvPr id="19" name="Pfeil nach rechts 18"/>
          <p:cNvSpPr/>
          <p:nvPr/>
        </p:nvSpPr>
        <p:spPr>
          <a:xfrm>
            <a:off x="2166497" y="3519853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</a:t>
            </a:r>
          </a:p>
        </p:txBody>
      </p:sp>
      <p:sp>
        <p:nvSpPr>
          <p:cNvPr id="20" name="Pfeil nach rechts 19"/>
          <p:cNvSpPr/>
          <p:nvPr/>
        </p:nvSpPr>
        <p:spPr>
          <a:xfrm>
            <a:off x="2166497" y="2491147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20491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feil nach rechts 23"/>
          <p:cNvSpPr/>
          <p:nvPr/>
        </p:nvSpPr>
        <p:spPr>
          <a:xfrm>
            <a:off x="5582821" y="2379949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Capital</a:t>
            </a:r>
          </a:p>
        </p:txBody>
      </p:sp>
      <p:sp>
        <p:nvSpPr>
          <p:cNvPr id="23" name="Pfeil nach rechts 22"/>
          <p:cNvSpPr/>
          <p:nvPr/>
        </p:nvSpPr>
        <p:spPr>
          <a:xfrm>
            <a:off x="5582821" y="3047778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Labor</a:t>
            </a:r>
          </a:p>
        </p:txBody>
      </p:sp>
      <p:sp>
        <p:nvSpPr>
          <p:cNvPr id="25" name="Pfeil nach rechts 24"/>
          <p:cNvSpPr/>
          <p:nvPr/>
        </p:nvSpPr>
        <p:spPr>
          <a:xfrm>
            <a:off x="5582821" y="3715121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Resources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Challenges of disaggregation</a:t>
            </a:r>
            <a:r>
              <a:rPr lang="de-DE" dirty="0" smtClean="0"/>
              <a:t>: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transfer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different households</a:t>
            </a:r>
          </a:p>
        </p:txBody>
      </p:sp>
      <p:sp>
        <p:nvSpPr>
          <p:cNvPr id="9" name="Rechteck 8"/>
          <p:cNvSpPr/>
          <p:nvPr/>
        </p:nvSpPr>
        <p:spPr>
          <a:xfrm>
            <a:off x="3555831" y="1713257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3671941" y="1806498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19" name="Pfeil nach rechts 18"/>
          <p:cNvSpPr/>
          <p:nvPr/>
        </p:nvSpPr>
        <p:spPr>
          <a:xfrm>
            <a:off x="2166497" y="3519853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Utility</a:t>
            </a:r>
          </a:p>
        </p:txBody>
      </p:sp>
      <p:sp>
        <p:nvSpPr>
          <p:cNvPr id="20" name="Pfeil nach rechts 19"/>
          <p:cNvSpPr/>
          <p:nvPr/>
        </p:nvSpPr>
        <p:spPr>
          <a:xfrm>
            <a:off x="2166497" y="2491147"/>
            <a:ext cx="1389334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  <p:sp>
        <p:nvSpPr>
          <p:cNvPr id="13" name="Rechteck 12"/>
          <p:cNvSpPr/>
          <p:nvPr/>
        </p:nvSpPr>
        <p:spPr>
          <a:xfrm>
            <a:off x="3832772" y="3210296"/>
            <a:ext cx="1473108" cy="510374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Government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3712455" y="1856094"/>
            <a:ext cx="1473108" cy="556631"/>
          </a:xfrm>
          <a:prstGeom prst="rect">
            <a:avLst/>
          </a:prstGeom>
          <a:solidFill>
            <a:srgbClr val="FFC000"/>
          </a:solidFill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3" name="Rechteckiger Pfeil 2"/>
          <p:cNvSpPr/>
          <p:nvPr/>
        </p:nvSpPr>
        <p:spPr>
          <a:xfrm rot="18980515">
            <a:off x="3878447" y="2629504"/>
            <a:ext cx="408745" cy="390723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hteckiger Pfeil 15"/>
          <p:cNvSpPr/>
          <p:nvPr/>
        </p:nvSpPr>
        <p:spPr>
          <a:xfrm rot="8258696">
            <a:off x="4839826" y="2640152"/>
            <a:ext cx="377480" cy="419654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752970" y="1898605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22" name="Rechteck 21"/>
          <p:cNvSpPr/>
          <p:nvPr/>
        </p:nvSpPr>
        <p:spPr>
          <a:xfrm>
            <a:off x="3791107" y="1945878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26" name="Rechteck 25"/>
          <p:cNvSpPr/>
          <p:nvPr/>
        </p:nvSpPr>
        <p:spPr>
          <a:xfrm>
            <a:off x="3829244" y="1983627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280765" y="2732560"/>
            <a:ext cx="577121" cy="2703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smtClean="0"/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43473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Challenges of disaggregation</a:t>
            </a:r>
            <a:r>
              <a:rPr lang="de-DE" dirty="0" smtClean="0"/>
              <a:t>: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tax</a:t>
            </a:r>
            <a:r>
              <a:rPr lang="de-DE" dirty="0"/>
              <a:t> </a:t>
            </a:r>
            <a:r>
              <a:rPr lang="de-DE" dirty="0" err="1"/>
              <a:t>transfer</a:t>
            </a:r>
            <a:endParaRPr lang="en-US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and Challenges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3555831" y="1713257"/>
            <a:ext cx="2032338" cy="29841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0" name="Rechteck 9"/>
          <p:cNvSpPr/>
          <p:nvPr/>
        </p:nvSpPr>
        <p:spPr>
          <a:xfrm>
            <a:off x="3671941" y="1806498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13" name="Rechteck 12"/>
          <p:cNvSpPr/>
          <p:nvPr/>
        </p:nvSpPr>
        <p:spPr>
          <a:xfrm>
            <a:off x="3832772" y="3210296"/>
            <a:ext cx="1473108" cy="510374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Government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3712455" y="1856094"/>
            <a:ext cx="1473108" cy="556631"/>
          </a:xfrm>
          <a:prstGeom prst="rect">
            <a:avLst/>
          </a:prstGeom>
          <a:solidFill>
            <a:srgbClr val="FFC000"/>
          </a:solidFill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3" name="Rechteckiger Pfeil 2"/>
          <p:cNvSpPr/>
          <p:nvPr/>
        </p:nvSpPr>
        <p:spPr>
          <a:xfrm rot="18980515">
            <a:off x="3878447" y="2629504"/>
            <a:ext cx="408745" cy="390723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hteckiger Pfeil 15"/>
          <p:cNvSpPr/>
          <p:nvPr/>
        </p:nvSpPr>
        <p:spPr>
          <a:xfrm rot="8258696">
            <a:off x="4839826" y="2640152"/>
            <a:ext cx="377480" cy="419654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752970" y="1898605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22" name="Rechteck 21"/>
          <p:cNvSpPr/>
          <p:nvPr/>
        </p:nvSpPr>
        <p:spPr>
          <a:xfrm>
            <a:off x="3791107" y="1945878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26" name="Rechteck 25"/>
          <p:cNvSpPr/>
          <p:nvPr/>
        </p:nvSpPr>
        <p:spPr>
          <a:xfrm>
            <a:off x="3829244" y="1983627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280765" y="2732560"/>
            <a:ext cx="577121" cy="2703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smtClean="0"/>
              <a:t>Taxes</a:t>
            </a:r>
          </a:p>
        </p:txBody>
      </p:sp>
      <p:sp>
        <p:nvSpPr>
          <p:cNvPr id="5" name="Ellipse 4"/>
          <p:cNvSpPr/>
          <p:nvPr/>
        </p:nvSpPr>
        <p:spPr>
          <a:xfrm>
            <a:off x="3792891" y="2563017"/>
            <a:ext cx="602636" cy="5782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11" name="Gerade Verbindung mit Pfeil 10"/>
          <p:cNvCxnSpPr>
            <a:stCxn id="5" idx="2"/>
          </p:cNvCxnSpPr>
          <p:nvPr/>
        </p:nvCxnSpPr>
        <p:spPr>
          <a:xfrm flipH="1">
            <a:off x="2915587" y="2852121"/>
            <a:ext cx="877304" cy="15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4734453" y="2567506"/>
            <a:ext cx="602636" cy="57820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5337089" y="2824865"/>
            <a:ext cx="101124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539218" y="2281980"/>
            <a:ext cx="2276946" cy="1441899"/>
          </a:xfrm>
          <a:prstGeom prst="roundRect">
            <a:avLst>
              <a:gd name="adj" fmla="val 350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u="sng" dirty="0" smtClean="0"/>
              <a:t>Government to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Social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Income tax refunds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Pension and Social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...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sp>
        <p:nvSpPr>
          <p:cNvPr id="23" name="Abgerundetes Rechteck 22"/>
          <p:cNvSpPr/>
          <p:nvPr/>
        </p:nvSpPr>
        <p:spPr>
          <a:xfrm>
            <a:off x="6476482" y="2281980"/>
            <a:ext cx="2276946" cy="1441899"/>
          </a:xfrm>
          <a:prstGeom prst="roundRect">
            <a:avLst>
              <a:gd name="adj" fmla="val 350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u="sng" dirty="0" smtClean="0"/>
              <a:t>Person to Government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Income 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Social security and pension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Government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...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de-DE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9074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238250" y="1349116"/>
            <a:ext cx="6631585" cy="393491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5" name="Rechteck 34"/>
          <p:cNvSpPr/>
          <p:nvPr/>
        </p:nvSpPr>
        <p:spPr>
          <a:xfrm>
            <a:off x="5498417" y="3098446"/>
            <a:ext cx="390759" cy="17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6" name="Rechteck 35"/>
          <p:cNvSpPr/>
          <p:nvPr/>
        </p:nvSpPr>
        <p:spPr>
          <a:xfrm>
            <a:off x="5498417" y="3797992"/>
            <a:ext cx="390759" cy="17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7" name="Rechteck 36"/>
          <p:cNvSpPr/>
          <p:nvPr/>
        </p:nvSpPr>
        <p:spPr>
          <a:xfrm>
            <a:off x="5498417" y="4512464"/>
            <a:ext cx="390759" cy="17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8" name="Rechteck 37"/>
          <p:cNvSpPr/>
          <p:nvPr/>
        </p:nvSpPr>
        <p:spPr>
          <a:xfrm>
            <a:off x="5498417" y="2392969"/>
            <a:ext cx="390759" cy="17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9" name="Rechteck 38"/>
          <p:cNvSpPr/>
          <p:nvPr/>
        </p:nvSpPr>
        <p:spPr>
          <a:xfrm>
            <a:off x="5498416" y="1691081"/>
            <a:ext cx="390759" cy="1708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0" name="Rechteck 39"/>
          <p:cNvSpPr/>
          <p:nvPr/>
        </p:nvSpPr>
        <p:spPr>
          <a:xfrm>
            <a:off x="5297514" y="1693423"/>
            <a:ext cx="200903" cy="29899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8" name="Rechteck 27"/>
          <p:cNvSpPr/>
          <p:nvPr/>
        </p:nvSpPr>
        <p:spPr>
          <a:xfrm>
            <a:off x="5724778" y="3394338"/>
            <a:ext cx="390759" cy="170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9" name="Rechteck 28"/>
          <p:cNvSpPr/>
          <p:nvPr/>
        </p:nvSpPr>
        <p:spPr>
          <a:xfrm>
            <a:off x="5724778" y="4093884"/>
            <a:ext cx="390759" cy="170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1" name="Rechteck 30"/>
          <p:cNvSpPr/>
          <p:nvPr/>
        </p:nvSpPr>
        <p:spPr>
          <a:xfrm>
            <a:off x="5724778" y="4808356"/>
            <a:ext cx="390759" cy="170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7" name="Rechteck 26"/>
          <p:cNvSpPr/>
          <p:nvPr/>
        </p:nvSpPr>
        <p:spPr>
          <a:xfrm>
            <a:off x="5724778" y="2688861"/>
            <a:ext cx="390759" cy="170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5" name="Rechteck 4"/>
          <p:cNvSpPr/>
          <p:nvPr/>
        </p:nvSpPr>
        <p:spPr>
          <a:xfrm>
            <a:off x="5724778" y="1985102"/>
            <a:ext cx="390759" cy="170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Challenges of disaggregation: hidden tax transfer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different households</a:t>
            </a:r>
          </a:p>
        </p:txBody>
      </p:sp>
      <p:sp>
        <p:nvSpPr>
          <p:cNvPr id="10" name="Rechteck 9"/>
          <p:cNvSpPr/>
          <p:nvPr/>
        </p:nvSpPr>
        <p:spPr>
          <a:xfrm>
            <a:off x="6115538" y="4441584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 1</a:t>
            </a:r>
          </a:p>
        </p:txBody>
      </p:sp>
      <p:sp>
        <p:nvSpPr>
          <p:cNvPr id="20" name="Pfeil nach rechts 19"/>
          <p:cNvSpPr/>
          <p:nvPr/>
        </p:nvSpPr>
        <p:spPr>
          <a:xfrm>
            <a:off x="266700" y="2995256"/>
            <a:ext cx="1097672" cy="6161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  <p:sp>
        <p:nvSpPr>
          <p:cNvPr id="13" name="Rechteck 12"/>
          <p:cNvSpPr/>
          <p:nvPr/>
        </p:nvSpPr>
        <p:spPr>
          <a:xfrm>
            <a:off x="1462952" y="3048143"/>
            <a:ext cx="1473108" cy="510374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Government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115538" y="3734389"/>
            <a:ext cx="1473108" cy="556631"/>
          </a:xfrm>
          <a:prstGeom prst="rect">
            <a:avLst/>
          </a:prstGeom>
          <a:solidFill>
            <a:srgbClr val="FFC000"/>
          </a:solidFill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 2</a:t>
            </a:r>
          </a:p>
        </p:txBody>
      </p:sp>
      <p:sp>
        <p:nvSpPr>
          <p:cNvPr id="21" name="Rechteck 20"/>
          <p:cNvSpPr/>
          <p:nvPr/>
        </p:nvSpPr>
        <p:spPr>
          <a:xfrm>
            <a:off x="6117087" y="3025015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 3</a:t>
            </a:r>
          </a:p>
        </p:txBody>
      </p:sp>
      <p:sp>
        <p:nvSpPr>
          <p:cNvPr id="22" name="Rechteck 21"/>
          <p:cNvSpPr/>
          <p:nvPr/>
        </p:nvSpPr>
        <p:spPr>
          <a:xfrm>
            <a:off x="6115538" y="2322901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 4</a:t>
            </a:r>
          </a:p>
        </p:txBody>
      </p:sp>
      <p:sp>
        <p:nvSpPr>
          <p:cNvPr id="26" name="Rechteck 25"/>
          <p:cNvSpPr/>
          <p:nvPr/>
        </p:nvSpPr>
        <p:spPr>
          <a:xfrm>
            <a:off x="6115538" y="1615706"/>
            <a:ext cx="1473108" cy="556631"/>
          </a:xfrm>
          <a:prstGeom prst="rect">
            <a:avLst/>
          </a:prstGeom>
          <a:solidFill>
            <a:srgbClr val="FFC000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 5</a:t>
            </a:r>
          </a:p>
        </p:txBody>
      </p:sp>
      <p:sp>
        <p:nvSpPr>
          <p:cNvPr id="32" name="Rechteck 31"/>
          <p:cNvSpPr/>
          <p:nvPr/>
        </p:nvSpPr>
        <p:spPr>
          <a:xfrm>
            <a:off x="5523875" y="1989315"/>
            <a:ext cx="200903" cy="2989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3" name="Rechteck 32"/>
          <p:cNvSpPr/>
          <p:nvPr/>
        </p:nvSpPr>
        <p:spPr>
          <a:xfrm>
            <a:off x="2211050" y="4809553"/>
            <a:ext cx="3312826" cy="1696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34" name="Rechteck 33"/>
          <p:cNvSpPr/>
          <p:nvPr/>
        </p:nvSpPr>
        <p:spPr>
          <a:xfrm rot="5400000">
            <a:off x="1745520" y="4199920"/>
            <a:ext cx="1088455" cy="157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1" name="Gleichschenkliges Dreieck 10"/>
          <p:cNvSpPr/>
          <p:nvPr/>
        </p:nvSpPr>
        <p:spPr>
          <a:xfrm>
            <a:off x="2049904" y="3601434"/>
            <a:ext cx="479685" cy="40473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1" name="Rechteck 40"/>
          <p:cNvSpPr/>
          <p:nvPr/>
        </p:nvSpPr>
        <p:spPr>
          <a:xfrm>
            <a:off x="2211049" y="1693510"/>
            <a:ext cx="3274638" cy="1696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2" name="Rechteck 41"/>
          <p:cNvSpPr/>
          <p:nvPr/>
        </p:nvSpPr>
        <p:spPr>
          <a:xfrm rot="5400000">
            <a:off x="1664275" y="2261280"/>
            <a:ext cx="1250943" cy="1573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3" name="Gleichschenkliges Dreieck 42"/>
          <p:cNvSpPr/>
          <p:nvPr/>
        </p:nvSpPr>
        <p:spPr>
          <a:xfrm rot="5400000">
            <a:off x="5731754" y="1615735"/>
            <a:ext cx="376808" cy="31276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4" name="Gleichschenkliges Dreieck 43"/>
          <p:cNvSpPr/>
          <p:nvPr/>
        </p:nvSpPr>
        <p:spPr>
          <a:xfrm rot="5400000">
            <a:off x="5731754" y="2315591"/>
            <a:ext cx="376808" cy="31276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5" name="Gleichschenkliges Dreieck 44"/>
          <p:cNvSpPr/>
          <p:nvPr/>
        </p:nvSpPr>
        <p:spPr>
          <a:xfrm rot="5400000">
            <a:off x="5726230" y="3020894"/>
            <a:ext cx="376808" cy="31276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6" name="Gleichschenkliges Dreieck 45"/>
          <p:cNvSpPr/>
          <p:nvPr/>
        </p:nvSpPr>
        <p:spPr>
          <a:xfrm rot="5400000">
            <a:off x="5733079" y="3725526"/>
            <a:ext cx="376808" cy="31276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47" name="Gleichschenkliges Dreieck 46"/>
          <p:cNvSpPr/>
          <p:nvPr/>
        </p:nvSpPr>
        <p:spPr>
          <a:xfrm rot="5400000">
            <a:off x="5733079" y="4438352"/>
            <a:ext cx="376808" cy="31276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2" name="Rechteck 11"/>
          <p:cNvSpPr/>
          <p:nvPr/>
        </p:nvSpPr>
        <p:spPr>
          <a:xfrm>
            <a:off x="3140439" y="4586990"/>
            <a:ext cx="1641423" cy="63708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Person to Government</a:t>
            </a:r>
          </a:p>
        </p:txBody>
      </p:sp>
      <p:sp>
        <p:nvSpPr>
          <p:cNvPr id="48" name="Rechteck 47"/>
          <p:cNvSpPr/>
          <p:nvPr/>
        </p:nvSpPr>
        <p:spPr>
          <a:xfrm>
            <a:off x="3136733" y="1433462"/>
            <a:ext cx="1641423" cy="637082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Government to Person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843801" y="1069198"/>
            <a:ext cx="2158984" cy="2381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1600" dirty="0" smtClean="0"/>
              <a:t>Former RA‘s boundary </a:t>
            </a:r>
          </a:p>
        </p:txBody>
      </p:sp>
    </p:spTree>
    <p:extLst>
      <p:ext uri="{BB962C8B-B14F-4D97-AF65-F5344CB8AC3E}">
        <p14:creationId xmlns:p14="http://schemas.microsoft.com/office/powerpoint/2010/main" val="176863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Heterogeneous Labor, Capital, Taxes Return and Savings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 and Challenges</a:t>
            </a:r>
            <a:endParaRPr lang="en-US" dirty="0"/>
          </a:p>
        </p:txBody>
      </p:sp>
      <p:sp>
        <p:nvSpPr>
          <p:cNvPr id="9" name="Right Arrow 12"/>
          <p:cNvSpPr/>
          <p:nvPr/>
        </p:nvSpPr>
        <p:spPr>
          <a:xfrm>
            <a:off x="3414566" y="2617148"/>
            <a:ext cx="1804798" cy="8572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Harmonization</a:t>
            </a:r>
          </a:p>
        </p:txBody>
      </p:sp>
      <p:sp>
        <p:nvSpPr>
          <p:cNvPr id="10" name="Rounded Rectangle 8"/>
          <p:cNvSpPr/>
          <p:nvPr/>
        </p:nvSpPr>
        <p:spPr>
          <a:xfrm>
            <a:off x="1378120" y="1604580"/>
            <a:ext cx="2263140" cy="109728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1" name="Rounded Rectangle 9"/>
          <p:cNvSpPr/>
          <p:nvPr/>
        </p:nvSpPr>
        <p:spPr>
          <a:xfrm>
            <a:off x="1378120" y="3444329"/>
            <a:ext cx="2263140" cy="10972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sp>
        <p:nvSpPr>
          <p:cNvPr id="12" name="Cross 16"/>
          <p:cNvSpPr/>
          <p:nvPr/>
        </p:nvSpPr>
        <p:spPr>
          <a:xfrm>
            <a:off x="2259289" y="2850208"/>
            <a:ext cx="502920" cy="508987"/>
          </a:xfrm>
          <a:prstGeom prst="plus">
            <a:avLst>
              <a:gd name="adj" fmla="val 4038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15" y="1725768"/>
            <a:ext cx="1809750" cy="40005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00486" y="2140482"/>
            <a:ext cx="1618408" cy="38008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dirty="0" smtClean="0"/>
              <a:t>Household budget </a:t>
            </a:r>
          </a:p>
          <a:p>
            <a:pPr algn="ctr">
              <a:buClr>
                <a:schemeClr val="accent1"/>
              </a:buClr>
            </a:pPr>
            <a:r>
              <a:rPr lang="en-US" sz="1600" dirty="0" smtClean="0"/>
              <a:t>survey</a:t>
            </a:r>
          </a:p>
        </p:txBody>
      </p:sp>
      <p:pic>
        <p:nvPicPr>
          <p:cNvPr id="1026" name="Picture 2" descr="Image result for gt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486" y="3594700"/>
            <a:ext cx="1544911" cy="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eck 13"/>
          <p:cNvSpPr/>
          <p:nvPr/>
        </p:nvSpPr>
        <p:spPr>
          <a:xfrm>
            <a:off x="5514057" y="1622348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1</a:t>
            </a:r>
          </a:p>
        </p:txBody>
      </p:sp>
      <p:sp>
        <p:nvSpPr>
          <p:cNvPr id="15" name="Rechteck 14"/>
          <p:cNvSpPr/>
          <p:nvPr/>
        </p:nvSpPr>
        <p:spPr>
          <a:xfrm>
            <a:off x="5514057" y="2266847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2</a:t>
            </a:r>
          </a:p>
        </p:txBody>
      </p:sp>
      <p:sp>
        <p:nvSpPr>
          <p:cNvPr id="16" name="Rechteck 15"/>
          <p:cNvSpPr/>
          <p:nvPr/>
        </p:nvSpPr>
        <p:spPr>
          <a:xfrm>
            <a:off x="5514057" y="2911346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3</a:t>
            </a:r>
          </a:p>
        </p:txBody>
      </p:sp>
      <p:sp>
        <p:nvSpPr>
          <p:cNvPr id="17" name="Rechteck 16"/>
          <p:cNvSpPr/>
          <p:nvPr/>
        </p:nvSpPr>
        <p:spPr>
          <a:xfrm>
            <a:off x="5514057" y="3555845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4</a:t>
            </a:r>
          </a:p>
        </p:txBody>
      </p:sp>
      <p:sp>
        <p:nvSpPr>
          <p:cNvPr id="18" name="Rechteck 17"/>
          <p:cNvSpPr/>
          <p:nvPr/>
        </p:nvSpPr>
        <p:spPr>
          <a:xfrm>
            <a:off x="5514057" y="4200344"/>
            <a:ext cx="2032338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5</a:t>
            </a:r>
          </a:p>
        </p:txBody>
      </p:sp>
      <p:sp>
        <p:nvSpPr>
          <p:cNvPr id="13" name="Gleichschenkliges Dreieck 12"/>
          <p:cNvSpPr/>
          <p:nvPr/>
        </p:nvSpPr>
        <p:spPr>
          <a:xfrm>
            <a:off x="7704600" y="1617198"/>
            <a:ext cx="834600" cy="3176229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8601834" y="1585670"/>
            <a:ext cx="8092" cy="4882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>
            <a:off x="8140588" y="1585670"/>
            <a:ext cx="4612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7914011" y="1310540"/>
            <a:ext cx="914400" cy="2751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smtClean="0"/>
              <a:t>Income</a:t>
            </a:r>
            <a:endParaRPr lang="en-US" sz="1600" dirty="0" smtClean="0"/>
          </a:p>
        </p:txBody>
      </p:sp>
      <p:sp>
        <p:nvSpPr>
          <p:cNvPr id="25" name="Textfeld 24"/>
          <p:cNvSpPr txBox="1"/>
          <p:nvPr/>
        </p:nvSpPr>
        <p:spPr>
          <a:xfrm rot="5400000">
            <a:off x="8320511" y="1896404"/>
            <a:ext cx="914400" cy="2751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smtClean="0"/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401264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Consumption EU28 - 2011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graphicFrame>
        <p:nvGraphicFramePr>
          <p:cNvPr id="3" name="Tabelle 2"/>
          <p:cNvGraphicFramePr>
            <a:graphicFrameLocks noGrp="1"/>
          </p:cNvGraphicFramePr>
          <p:nvPr/>
        </p:nvGraphicFramePr>
        <p:xfrm>
          <a:off x="1029728" y="1406611"/>
          <a:ext cx="7018642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2782">
                  <a:extLst>
                    <a:ext uri="{9D8B030D-6E8A-4147-A177-3AD203B41FA5}">
                      <a16:colId xmlns:a16="http://schemas.microsoft.com/office/drawing/2014/main" val="3523150509"/>
                    </a:ext>
                  </a:extLst>
                </a:gridCol>
                <a:gridCol w="872139">
                  <a:extLst>
                    <a:ext uri="{9D8B030D-6E8A-4147-A177-3AD203B41FA5}">
                      <a16:colId xmlns:a16="http://schemas.microsoft.com/office/drawing/2014/main" val="2490333986"/>
                    </a:ext>
                  </a:extLst>
                </a:gridCol>
                <a:gridCol w="872139">
                  <a:extLst>
                    <a:ext uri="{9D8B030D-6E8A-4147-A177-3AD203B41FA5}">
                      <a16:colId xmlns:a16="http://schemas.microsoft.com/office/drawing/2014/main" val="4061421972"/>
                    </a:ext>
                  </a:extLst>
                </a:gridCol>
                <a:gridCol w="872139">
                  <a:extLst>
                    <a:ext uri="{9D8B030D-6E8A-4147-A177-3AD203B41FA5}">
                      <a16:colId xmlns:a16="http://schemas.microsoft.com/office/drawing/2014/main" val="3709176867"/>
                    </a:ext>
                  </a:extLst>
                </a:gridCol>
                <a:gridCol w="1135165">
                  <a:extLst>
                    <a:ext uri="{9D8B030D-6E8A-4147-A177-3AD203B41FA5}">
                      <a16:colId xmlns:a16="http://schemas.microsoft.com/office/drawing/2014/main" val="3069724704"/>
                    </a:ext>
                  </a:extLst>
                </a:gridCol>
                <a:gridCol w="872139">
                  <a:extLst>
                    <a:ext uri="{9D8B030D-6E8A-4147-A177-3AD203B41FA5}">
                      <a16:colId xmlns:a16="http://schemas.microsoft.com/office/drawing/2014/main" val="4060510233"/>
                    </a:ext>
                  </a:extLst>
                </a:gridCol>
                <a:gridCol w="872139">
                  <a:extLst>
                    <a:ext uri="{9D8B030D-6E8A-4147-A177-3AD203B41FA5}">
                      <a16:colId xmlns:a16="http://schemas.microsoft.com/office/drawing/2014/main" val="16915530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hh1/hh5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14587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482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Agriculture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1.18%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046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Food and Tobacco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17.27%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95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350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9579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Energy (Aggregated)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7.66%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7.22%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6.26%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371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Services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51.91%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52.81%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52.28%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52.11%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52.10%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10766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Chemicals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3.25%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5569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Non-ferrous metals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4225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Transportation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4.21%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4.78%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2329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Paper, pulp &amp; print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1.47%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1.77%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043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Oil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3.43%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3.79%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3.67%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211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Non-metallic minerals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235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Rest of industry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6.69%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7.76%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8.24%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8.70%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62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Building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0797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Machinery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1.88%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2.50%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3.64%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4.90%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18731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Vehicles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2.73%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3.58%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4.18%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6.14%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093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European </a:t>
            </a:r>
            <a:r>
              <a:rPr lang="en-US" dirty="0" smtClean="0"/>
              <a:t>Emission target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6" name="Picture 2" descr="Possible 80% cut in greenhouse gas emissions in the EU (100%=199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77" y="1462237"/>
            <a:ext cx="57150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969664" y="4942268"/>
            <a:ext cx="3329826" cy="3147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000" dirty="0" smtClean="0"/>
              <a:t>Source: EC</a:t>
            </a:r>
          </a:p>
          <a:p>
            <a:pPr>
              <a:buClr>
                <a:schemeClr val="accent1"/>
              </a:buClr>
            </a:pPr>
            <a:r>
              <a:rPr lang="de-DE" sz="1000" dirty="0"/>
              <a:t>https://ec.europa.eu/clima/policies/strategies/2050_en</a:t>
            </a:r>
            <a:endParaRPr lang="de-DE" sz="1000" dirty="0" smtClean="0"/>
          </a:p>
        </p:txBody>
      </p:sp>
      <p:sp>
        <p:nvSpPr>
          <p:cNvPr id="11" name="TextBox 17"/>
          <p:cNvSpPr txBox="1"/>
          <p:nvPr/>
        </p:nvSpPr>
        <p:spPr>
          <a:xfrm>
            <a:off x="6530226" y="1462237"/>
            <a:ext cx="2271427" cy="10880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b="1" dirty="0" smtClean="0"/>
              <a:t>burden has to be distributed </a:t>
            </a:r>
            <a:r>
              <a:rPr lang="en-US" sz="1600" dirty="0" smtClean="0"/>
              <a:t>among all the sectors in the economy.</a:t>
            </a:r>
          </a:p>
        </p:txBody>
      </p:sp>
    </p:spTree>
    <p:extLst>
      <p:ext uri="{BB962C8B-B14F-4D97-AF65-F5344CB8AC3E}">
        <p14:creationId xmlns:p14="http://schemas.microsoft.com/office/powerpoint/2010/main" val="26801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Disaggregation – Income EU28 in 2011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000" y="4480560"/>
            <a:ext cx="583560" cy="308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703820" y="5017770"/>
            <a:ext cx="708660" cy="697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11" name="Diagramm 10"/>
          <p:cNvGraphicFramePr>
            <a:graphicFrameLocks/>
          </p:cNvGraphicFramePr>
          <p:nvPr/>
        </p:nvGraphicFramePr>
        <p:xfrm>
          <a:off x="1293166" y="1258773"/>
          <a:ext cx="7357634" cy="3840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31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NEWAGE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13" name="Rechteck 12"/>
          <p:cNvSpPr/>
          <p:nvPr/>
        </p:nvSpPr>
        <p:spPr>
          <a:xfrm>
            <a:off x="6164462" y="1340371"/>
            <a:ext cx="1583588" cy="256079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Representative Agent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04953" y="3302030"/>
            <a:ext cx="1079404" cy="4659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Transport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27079" y="4332151"/>
            <a:ext cx="1981530" cy="65314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Energy Production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53322" y="2383365"/>
            <a:ext cx="1432333" cy="55960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Investments</a:t>
            </a:r>
          </a:p>
        </p:txBody>
      </p:sp>
      <p:cxnSp>
        <p:nvCxnSpPr>
          <p:cNvPr id="25" name="Gewinkelter Verbinder 24"/>
          <p:cNvCxnSpPr>
            <a:stCxn id="13" idx="2"/>
            <a:endCxn id="16" idx="3"/>
          </p:cNvCxnSpPr>
          <p:nvPr/>
        </p:nvCxnSpPr>
        <p:spPr>
          <a:xfrm rot="5400000">
            <a:off x="6103654" y="3806121"/>
            <a:ext cx="757558" cy="9476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6383421" y="1737008"/>
            <a:ext cx="1147838" cy="955338"/>
          </a:xfrm>
          <a:prstGeom prst="rect">
            <a:avLst/>
          </a:prstGeom>
          <a:solidFill>
            <a:srgbClr val="FFC000"/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Households and Government</a:t>
            </a:r>
          </a:p>
        </p:txBody>
      </p:sp>
      <p:grpSp>
        <p:nvGrpSpPr>
          <p:cNvPr id="35" name="Gruppieren 34"/>
          <p:cNvGrpSpPr/>
          <p:nvPr/>
        </p:nvGrpSpPr>
        <p:grpSpPr>
          <a:xfrm>
            <a:off x="1002827" y="1363927"/>
            <a:ext cx="1362433" cy="1763992"/>
            <a:chOff x="1009177" y="1471877"/>
            <a:chExt cx="1362433" cy="1763992"/>
          </a:xfrm>
        </p:grpSpPr>
        <p:sp>
          <p:nvSpPr>
            <p:cNvPr id="17" name="Rechteck 16"/>
            <p:cNvSpPr/>
            <p:nvPr/>
          </p:nvSpPr>
          <p:spPr>
            <a:xfrm>
              <a:off x="1009177" y="1471877"/>
              <a:ext cx="1362433" cy="176399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err="1" smtClean="0"/>
                <a:t>Armington</a:t>
              </a:r>
              <a:r>
                <a:rPr lang="en-US" sz="1600" dirty="0"/>
                <a:t> </a:t>
              </a:r>
              <a:r>
                <a:rPr lang="en-US" sz="1600" dirty="0" smtClean="0"/>
                <a:t>Aggregation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16474" y="1606021"/>
              <a:ext cx="1147838" cy="86787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Trade and distribution of goods to different sectors</a:t>
              </a: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1002827" y="3942122"/>
            <a:ext cx="1981530" cy="1043172"/>
            <a:chOff x="1608051" y="4327450"/>
            <a:chExt cx="1981530" cy="1043172"/>
          </a:xfrm>
        </p:grpSpPr>
        <p:sp>
          <p:nvSpPr>
            <p:cNvPr id="15" name="Rechteck 14"/>
            <p:cNvSpPr/>
            <p:nvPr/>
          </p:nvSpPr>
          <p:spPr>
            <a:xfrm>
              <a:off x="1608051" y="4327450"/>
              <a:ext cx="1981530" cy="104317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/>
                <a:t>Production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1836818" y="4371368"/>
              <a:ext cx="1523997" cy="67502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Sectorial production and fossil fuels</a:t>
              </a:r>
            </a:p>
          </p:txBody>
        </p:sp>
      </p:grpSp>
      <p:cxnSp>
        <p:nvCxnSpPr>
          <p:cNvPr id="38" name="Gerader Verbinder 37"/>
          <p:cNvCxnSpPr/>
          <p:nvPr/>
        </p:nvCxnSpPr>
        <p:spPr>
          <a:xfrm flipH="1" flipV="1">
            <a:off x="3492919" y="4279944"/>
            <a:ext cx="3463337" cy="8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r Verbinder 39"/>
          <p:cNvCxnSpPr>
            <a:endCxn id="15" idx="3"/>
          </p:cNvCxnSpPr>
          <p:nvPr/>
        </p:nvCxnSpPr>
        <p:spPr>
          <a:xfrm rot="10800000" flipV="1">
            <a:off x="2984357" y="4279944"/>
            <a:ext cx="508562" cy="1837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bgerundetes Rechteck 44"/>
          <p:cNvSpPr/>
          <p:nvPr/>
        </p:nvSpPr>
        <p:spPr>
          <a:xfrm>
            <a:off x="6318250" y="4121150"/>
            <a:ext cx="1276349" cy="359528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Capital, Labor, Resources, CO2</a:t>
            </a:r>
          </a:p>
        </p:txBody>
      </p:sp>
      <p:cxnSp>
        <p:nvCxnSpPr>
          <p:cNvPr id="47" name="Gerade Verbindung mit Pfeil 46"/>
          <p:cNvCxnSpPr>
            <a:stCxn id="16" idx="1"/>
          </p:cNvCxnSpPr>
          <p:nvPr/>
        </p:nvCxnSpPr>
        <p:spPr>
          <a:xfrm flipH="1" flipV="1">
            <a:off x="2984356" y="4658722"/>
            <a:ext cx="10427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47"/>
          <p:cNvSpPr/>
          <p:nvPr/>
        </p:nvSpPr>
        <p:spPr>
          <a:xfrm>
            <a:off x="3085781" y="4511470"/>
            <a:ext cx="895669" cy="376474"/>
          </a:xfrm>
          <a:prstGeom prst="roundRect">
            <a:avLst/>
          </a:prstGeom>
          <a:solidFill>
            <a:schemeClr val="lt1"/>
          </a:solidFill>
          <a:ln w="31750" cmpd="dbl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Power generation</a:t>
            </a:r>
          </a:p>
        </p:txBody>
      </p:sp>
      <p:cxnSp>
        <p:nvCxnSpPr>
          <p:cNvPr id="50" name="Gerade Verbindung mit Pfeil 49"/>
          <p:cNvCxnSpPr/>
          <p:nvPr/>
        </p:nvCxnSpPr>
        <p:spPr>
          <a:xfrm flipV="1">
            <a:off x="1346200" y="3127918"/>
            <a:ext cx="0" cy="814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2565400" y="3768011"/>
            <a:ext cx="0" cy="174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V="1">
            <a:off x="2146300" y="3127918"/>
            <a:ext cx="0" cy="174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365260" y="2782894"/>
            <a:ext cx="988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9" idx="3"/>
          </p:cNvCxnSpPr>
          <p:nvPr/>
        </p:nvCxnSpPr>
        <p:spPr>
          <a:xfrm flipV="1">
            <a:off x="4785655" y="2636845"/>
            <a:ext cx="1378807" cy="263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bgerundetes Rechteck 69"/>
          <p:cNvSpPr/>
          <p:nvPr/>
        </p:nvSpPr>
        <p:spPr>
          <a:xfrm>
            <a:off x="2490573" y="2667657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Goods</a:t>
            </a:r>
          </a:p>
        </p:txBody>
      </p:sp>
      <p:sp>
        <p:nvSpPr>
          <p:cNvPr id="71" name="Abgerundetes Rechteck 70"/>
          <p:cNvSpPr/>
          <p:nvPr/>
        </p:nvSpPr>
        <p:spPr>
          <a:xfrm>
            <a:off x="908050" y="3426576"/>
            <a:ext cx="876300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Production</a:t>
            </a:r>
          </a:p>
        </p:txBody>
      </p:sp>
      <p:sp>
        <p:nvSpPr>
          <p:cNvPr id="72" name="Abgerundetes Rechteck 71"/>
          <p:cNvSpPr/>
          <p:nvPr/>
        </p:nvSpPr>
        <p:spPr>
          <a:xfrm>
            <a:off x="4919943" y="2504966"/>
            <a:ext cx="102664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Investments</a:t>
            </a:r>
          </a:p>
        </p:txBody>
      </p:sp>
      <p:sp>
        <p:nvSpPr>
          <p:cNvPr id="39" name="Rechteck 38"/>
          <p:cNvSpPr/>
          <p:nvPr/>
        </p:nvSpPr>
        <p:spPr>
          <a:xfrm>
            <a:off x="4907596" y="3495239"/>
            <a:ext cx="837910" cy="3982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Taxes</a:t>
            </a:r>
          </a:p>
        </p:txBody>
      </p:sp>
      <p:cxnSp>
        <p:nvCxnSpPr>
          <p:cNvPr id="8" name="Gerade Verbindung mit Pfeil 7"/>
          <p:cNvCxnSpPr>
            <a:stCxn id="39" idx="3"/>
          </p:cNvCxnSpPr>
          <p:nvPr/>
        </p:nvCxnSpPr>
        <p:spPr>
          <a:xfrm>
            <a:off x="5745506" y="3694370"/>
            <a:ext cx="418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bgerundetes Rechteck 45"/>
          <p:cNvSpPr/>
          <p:nvPr/>
        </p:nvSpPr>
        <p:spPr>
          <a:xfrm>
            <a:off x="4140026" y="4769620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49" name="Abgerundetes Rechteck 48"/>
          <p:cNvSpPr/>
          <p:nvPr/>
        </p:nvSpPr>
        <p:spPr>
          <a:xfrm>
            <a:off x="1031764" y="4766825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grpSp>
        <p:nvGrpSpPr>
          <p:cNvPr id="3" name="Gruppieren 2"/>
          <p:cNvGrpSpPr/>
          <p:nvPr/>
        </p:nvGrpSpPr>
        <p:grpSpPr>
          <a:xfrm>
            <a:off x="2365259" y="1417774"/>
            <a:ext cx="3799202" cy="772066"/>
            <a:chOff x="2365260" y="2355852"/>
            <a:chExt cx="3799202" cy="772066"/>
          </a:xfrm>
        </p:grpSpPr>
        <p:sp>
          <p:nvSpPr>
            <p:cNvPr id="18" name="Rechteck 17"/>
            <p:cNvSpPr/>
            <p:nvPr/>
          </p:nvSpPr>
          <p:spPr>
            <a:xfrm>
              <a:off x="3353322" y="2355852"/>
              <a:ext cx="1432333" cy="77206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Consumption</a:t>
              </a:r>
            </a:p>
          </p:txBody>
        </p:sp>
        <p:cxnSp>
          <p:nvCxnSpPr>
            <p:cNvPr id="56" name="Gerade Verbindung mit Pfeil 55"/>
            <p:cNvCxnSpPr/>
            <p:nvPr/>
          </p:nvCxnSpPr>
          <p:spPr>
            <a:xfrm>
              <a:off x="2365260" y="2712163"/>
              <a:ext cx="9880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4785655" y="2712163"/>
              <a:ext cx="13788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/>
            <p:nvPr/>
          </p:nvCxnSpPr>
          <p:spPr>
            <a:xfrm flipH="1">
              <a:off x="4785655" y="2965450"/>
              <a:ext cx="1378807" cy="6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Abgerundetes Rechteck 66"/>
            <p:cNvSpPr/>
            <p:nvPr/>
          </p:nvSpPr>
          <p:spPr>
            <a:xfrm>
              <a:off x="4919943" y="2569009"/>
              <a:ext cx="1030516" cy="2466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Utility</a:t>
              </a:r>
            </a:p>
          </p:txBody>
        </p:sp>
        <p:sp>
          <p:nvSpPr>
            <p:cNvPr id="68" name="Abgerundetes Rechteck 67"/>
            <p:cNvSpPr/>
            <p:nvPr/>
          </p:nvSpPr>
          <p:spPr>
            <a:xfrm>
              <a:off x="4919943" y="2870958"/>
              <a:ext cx="1030516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CO2</a:t>
              </a:r>
            </a:p>
          </p:txBody>
        </p:sp>
        <p:sp>
          <p:nvSpPr>
            <p:cNvPr id="69" name="Abgerundetes Rechteck 68"/>
            <p:cNvSpPr/>
            <p:nvPr/>
          </p:nvSpPr>
          <p:spPr>
            <a:xfrm>
              <a:off x="2490573" y="2595126"/>
              <a:ext cx="670973" cy="232274"/>
            </a:xfrm>
            <a:prstGeom prst="roundRect">
              <a:avLst/>
            </a:prstGeom>
            <a:ln w="31750" cmpd="dbl"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Goods</a:t>
              </a:r>
            </a:p>
          </p:txBody>
        </p:sp>
        <p:sp>
          <p:nvSpPr>
            <p:cNvPr id="51" name="Abgerundetes Rechteck 50"/>
            <p:cNvSpPr/>
            <p:nvPr/>
          </p:nvSpPr>
          <p:spPr>
            <a:xfrm>
              <a:off x="3399961" y="2897514"/>
              <a:ext cx="464343" cy="179161"/>
            </a:xfrm>
            <a:prstGeom prst="roundRect">
              <a:avLst>
                <a:gd name="adj" fmla="val 318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Tax</a:t>
              </a:r>
              <a:endParaRPr lang="en-US" sz="2800" dirty="0" smtClean="0"/>
            </a:p>
          </p:txBody>
        </p:sp>
      </p:grpSp>
      <p:sp>
        <p:nvSpPr>
          <p:cNvPr id="53" name="Abgerundetes Rechteck 52"/>
          <p:cNvSpPr/>
          <p:nvPr/>
        </p:nvSpPr>
        <p:spPr>
          <a:xfrm>
            <a:off x="4288986" y="2407774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  <p:sp>
        <p:nvSpPr>
          <p:cNvPr id="55" name="Abgerundetes Rechteck 54"/>
          <p:cNvSpPr/>
          <p:nvPr/>
        </p:nvSpPr>
        <p:spPr>
          <a:xfrm>
            <a:off x="1117492" y="2421701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Tax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80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Actual Stage of NEWAGE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1904953" y="3302030"/>
            <a:ext cx="1079404" cy="46598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Transport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27079" y="4332151"/>
            <a:ext cx="1981530" cy="65314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Energy Production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643509" y="1839201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Consumption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55341" y="2792667"/>
            <a:ext cx="1432333" cy="55960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Investments</a:t>
            </a:r>
          </a:p>
        </p:txBody>
      </p:sp>
      <p:cxnSp>
        <p:nvCxnSpPr>
          <p:cNvPr id="25" name="Gewinkelter Verbinder 24"/>
          <p:cNvCxnSpPr>
            <a:endCxn id="16" idx="3"/>
          </p:cNvCxnSpPr>
          <p:nvPr/>
        </p:nvCxnSpPr>
        <p:spPr>
          <a:xfrm rot="5400000">
            <a:off x="5726637" y="3429103"/>
            <a:ext cx="1511593" cy="9476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ieren 34"/>
          <p:cNvGrpSpPr/>
          <p:nvPr/>
        </p:nvGrpSpPr>
        <p:grpSpPr>
          <a:xfrm>
            <a:off x="1002827" y="1363927"/>
            <a:ext cx="1362433" cy="1763992"/>
            <a:chOff x="1009177" y="1471877"/>
            <a:chExt cx="1362433" cy="1763992"/>
          </a:xfrm>
        </p:grpSpPr>
        <p:sp>
          <p:nvSpPr>
            <p:cNvPr id="17" name="Rechteck 16"/>
            <p:cNvSpPr/>
            <p:nvPr/>
          </p:nvSpPr>
          <p:spPr>
            <a:xfrm>
              <a:off x="1009177" y="1471877"/>
              <a:ext cx="1362433" cy="176399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err="1" smtClean="0">
                  <a:latin typeface="Calibri" panose="020F0502020204030204" pitchFamily="34" charset="0"/>
                </a:rPr>
                <a:t>Armington</a:t>
              </a:r>
              <a:r>
                <a:rPr lang="en-US" sz="1600" dirty="0">
                  <a:latin typeface="Calibri" panose="020F0502020204030204" pitchFamily="34" charset="0"/>
                </a:rPr>
                <a:t> </a:t>
              </a:r>
              <a:r>
                <a:rPr lang="en-US" sz="1600" dirty="0" smtClean="0">
                  <a:latin typeface="Calibri" panose="020F0502020204030204" pitchFamily="34" charset="0"/>
                </a:rPr>
                <a:t>Aggregation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1116474" y="1606021"/>
              <a:ext cx="1147838" cy="86787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alibri" panose="020F0502020204030204" pitchFamily="34" charset="0"/>
                </a:rPr>
                <a:t>Trade and distribution of goods to different sectors</a:t>
              </a:r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1002827" y="3942122"/>
            <a:ext cx="1981530" cy="1043172"/>
            <a:chOff x="1608051" y="4327450"/>
            <a:chExt cx="1981530" cy="1043172"/>
          </a:xfrm>
        </p:grpSpPr>
        <p:sp>
          <p:nvSpPr>
            <p:cNvPr id="15" name="Rechteck 14"/>
            <p:cNvSpPr/>
            <p:nvPr/>
          </p:nvSpPr>
          <p:spPr>
            <a:xfrm>
              <a:off x="1608051" y="4327450"/>
              <a:ext cx="1981530" cy="104317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600" dirty="0" smtClean="0">
                  <a:latin typeface="Calibri" panose="020F0502020204030204" pitchFamily="34" charset="0"/>
                </a:rPr>
                <a:t>Production</a:t>
              </a:r>
            </a:p>
          </p:txBody>
        </p:sp>
        <p:sp>
          <p:nvSpPr>
            <p:cNvPr id="33" name="Rechteck 32"/>
            <p:cNvSpPr/>
            <p:nvPr/>
          </p:nvSpPr>
          <p:spPr>
            <a:xfrm>
              <a:off x="1836818" y="4371368"/>
              <a:ext cx="1523997" cy="67502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alibri" panose="020F0502020204030204" pitchFamily="34" charset="0"/>
                </a:rPr>
                <a:t>Sectorial production and fossil fuels</a:t>
              </a:r>
            </a:p>
          </p:txBody>
        </p:sp>
      </p:grpSp>
      <p:cxnSp>
        <p:nvCxnSpPr>
          <p:cNvPr id="38" name="Gerader Verbinder 37"/>
          <p:cNvCxnSpPr/>
          <p:nvPr/>
        </p:nvCxnSpPr>
        <p:spPr>
          <a:xfrm flipH="1" flipV="1">
            <a:off x="3492919" y="4279944"/>
            <a:ext cx="3463337" cy="8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r Verbinder 39"/>
          <p:cNvCxnSpPr>
            <a:endCxn id="15" idx="3"/>
          </p:cNvCxnSpPr>
          <p:nvPr/>
        </p:nvCxnSpPr>
        <p:spPr>
          <a:xfrm rot="10800000" flipV="1">
            <a:off x="2984357" y="4279944"/>
            <a:ext cx="508562" cy="18376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bgerundetes Rechteck 44"/>
          <p:cNvSpPr/>
          <p:nvPr/>
        </p:nvSpPr>
        <p:spPr>
          <a:xfrm>
            <a:off x="6608236" y="3668331"/>
            <a:ext cx="696040" cy="359528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Calibri" panose="020F0502020204030204" pitchFamily="34" charset="0"/>
              </a:rPr>
              <a:t>Capital, Labor</a:t>
            </a:r>
          </a:p>
        </p:txBody>
      </p:sp>
      <p:cxnSp>
        <p:nvCxnSpPr>
          <p:cNvPr id="47" name="Gerade Verbindung mit Pfeil 46"/>
          <p:cNvCxnSpPr>
            <a:stCxn id="16" idx="1"/>
          </p:cNvCxnSpPr>
          <p:nvPr/>
        </p:nvCxnSpPr>
        <p:spPr>
          <a:xfrm flipH="1" flipV="1">
            <a:off x="2984356" y="4658722"/>
            <a:ext cx="104272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47"/>
          <p:cNvSpPr/>
          <p:nvPr/>
        </p:nvSpPr>
        <p:spPr>
          <a:xfrm>
            <a:off x="3085781" y="4511470"/>
            <a:ext cx="895669" cy="376474"/>
          </a:xfrm>
          <a:prstGeom prst="roundRect">
            <a:avLst/>
          </a:prstGeom>
          <a:solidFill>
            <a:schemeClr val="lt1"/>
          </a:solidFill>
          <a:ln w="31750" cmpd="dbl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Power generation</a:t>
            </a:r>
          </a:p>
        </p:txBody>
      </p:sp>
      <p:cxnSp>
        <p:nvCxnSpPr>
          <p:cNvPr id="50" name="Gerade Verbindung mit Pfeil 49"/>
          <p:cNvCxnSpPr/>
          <p:nvPr/>
        </p:nvCxnSpPr>
        <p:spPr>
          <a:xfrm flipV="1">
            <a:off x="1346200" y="3127918"/>
            <a:ext cx="0" cy="814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 flipV="1">
            <a:off x="2565400" y="3768011"/>
            <a:ext cx="0" cy="174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V="1">
            <a:off x="2146300" y="3127918"/>
            <a:ext cx="0" cy="174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>
            <a:off x="2367279" y="1765747"/>
            <a:ext cx="988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367279" y="2927868"/>
            <a:ext cx="9880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19" idx="3"/>
          </p:cNvCxnSpPr>
          <p:nvPr/>
        </p:nvCxnSpPr>
        <p:spPr>
          <a:xfrm flipV="1">
            <a:off x="4787674" y="3068017"/>
            <a:ext cx="1508351" cy="44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bgerundetes Rechteck 68"/>
          <p:cNvSpPr/>
          <p:nvPr/>
        </p:nvSpPr>
        <p:spPr>
          <a:xfrm>
            <a:off x="2492592" y="1648710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Goods</a:t>
            </a:r>
          </a:p>
        </p:txBody>
      </p:sp>
      <p:sp>
        <p:nvSpPr>
          <p:cNvPr id="70" name="Abgerundetes Rechteck 69"/>
          <p:cNvSpPr/>
          <p:nvPr/>
        </p:nvSpPr>
        <p:spPr>
          <a:xfrm>
            <a:off x="2492592" y="2812631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Goods</a:t>
            </a:r>
          </a:p>
        </p:txBody>
      </p:sp>
      <p:sp>
        <p:nvSpPr>
          <p:cNvPr id="71" name="Abgerundetes Rechteck 70"/>
          <p:cNvSpPr/>
          <p:nvPr/>
        </p:nvSpPr>
        <p:spPr>
          <a:xfrm>
            <a:off x="908050" y="3426576"/>
            <a:ext cx="876300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Production</a:t>
            </a:r>
          </a:p>
        </p:txBody>
      </p:sp>
      <p:sp>
        <p:nvSpPr>
          <p:cNvPr id="72" name="Abgerundetes Rechteck 71"/>
          <p:cNvSpPr/>
          <p:nvPr/>
        </p:nvSpPr>
        <p:spPr>
          <a:xfrm>
            <a:off x="4921962" y="2914268"/>
            <a:ext cx="102664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Investments</a:t>
            </a:r>
          </a:p>
        </p:txBody>
      </p:sp>
      <p:sp>
        <p:nvSpPr>
          <p:cNvPr id="39" name="Rechteck 38"/>
          <p:cNvSpPr/>
          <p:nvPr/>
        </p:nvSpPr>
        <p:spPr>
          <a:xfrm>
            <a:off x="5977236" y="719602"/>
            <a:ext cx="837910" cy="3982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Taxes’ Revenue</a:t>
            </a:r>
          </a:p>
        </p:txBody>
      </p:sp>
      <p:sp>
        <p:nvSpPr>
          <p:cNvPr id="46" name="Abgerundetes Rechteck 45"/>
          <p:cNvSpPr/>
          <p:nvPr/>
        </p:nvSpPr>
        <p:spPr>
          <a:xfrm>
            <a:off x="4140026" y="4769620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49" name="Abgerundetes Rechteck 48"/>
          <p:cNvSpPr/>
          <p:nvPr/>
        </p:nvSpPr>
        <p:spPr>
          <a:xfrm>
            <a:off x="1031764" y="4766825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53" name="Abgerundetes Rechteck 52"/>
          <p:cNvSpPr/>
          <p:nvPr/>
        </p:nvSpPr>
        <p:spPr>
          <a:xfrm>
            <a:off x="4291005" y="2817076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55" name="Abgerundetes Rechteck 54"/>
          <p:cNvSpPr/>
          <p:nvPr/>
        </p:nvSpPr>
        <p:spPr>
          <a:xfrm>
            <a:off x="1117492" y="2421701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6318250" y="2677696"/>
            <a:ext cx="1473108" cy="55663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Households</a:t>
            </a:r>
          </a:p>
        </p:txBody>
      </p:sp>
      <p:sp>
        <p:nvSpPr>
          <p:cNvPr id="58" name="Rechteck 57"/>
          <p:cNvSpPr/>
          <p:nvPr/>
        </p:nvSpPr>
        <p:spPr>
          <a:xfrm>
            <a:off x="6318250" y="1165936"/>
            <a:ext cx="1473108" cy="51037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Government</a:t>
            </a:r>
          </a:p>
        </p:txBody>
      </p:sp>
      <p:sp>
        <p:nvSpPr>
          <p:cNvPr id="59" name="Rechteck 58"/>
          <p:cNvSpPr/>
          <p:nvPr/>
        </p:nvSpPr>
        <p:spPr>
          <a:xfrm>
            <a:off x="6358764" y="2727292"/>
            <a:ext cx="1473108" cy="556631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Households</a:t>
            </a:r>
          </a:p>
        </p:txBody>
      </p:sp>
      <p:sp>
        <p:nvSpPr>
          <p:cNvPr id="61" name="Rechteck 60"/>
          <p:cNvSpPr/>
          <p:nvPr/>
        </p:nvSpPr>
        <p:spPr>
          <a:xfrm>
            <a:off x="6399279" y="2769803"/>
            <a:ext cx="1473108" cy="55663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Households</a:t>
            </a:r>
          </a:p>
        </p:txBody>
      </p:sp>
      <p:sp>
        <p:nvSpPr>
          <p:cNvPr id="63" name="Rechteck 62"/>
          <p:cNvSpPr/>
          <p:nvPr/>
        </p:nvSpPr>
        <p:spPr>
          <a:xfrm>
            <a:off x="6437416" y="2817076"/>
            <a:ext cx="1473108" cy="55663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Households</a:t>
            </a:r>
          </a:p>
        </p:txBody>
      </p:sp>
      <p:sp>
        <p:nvSpPr>
          <p:cNvPr id="65" name="Rechteck 64"/>
          <p:cNvSpPr/>
          <p:nvPr/>
        </p:nvSpPr>
        <p:spPr>
          <a:xfrm>
            <a:off x="6475553" y="2854825"/>
            <a:ext cx="1473108" cy="556631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Households</a:t>
            </a:r>
          </a:p>
        </p:txBody>
      </p:sp>
      <p:sp>
        <p:nvSpPr>
          <p:cNvPr id="73" name="Rechteck 72"/>
          <p:cNvSpPr/>
          <p:nvPr/>
        </p:nvSpPr>
        <p:spPr>
          <a:xfrm>
            <a:off x="3682958" y="1873917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Consumption</a:t>
            </a:r>
          </a:p>
        </p:txBody>
      </p:sp>
      <p:sp>
        <p:nvSpPr>
          <p:cNvPr id="74" name="Rechteck 73"/>
          <p:cNvSpPr/>
          <p:nvPr/>
        </p:nvSpPr>
        <p:spPr>
          <a:xfrm>
            <a:off x="3721095" y="1908139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Consumption</a:t>
            </a:r>
          </a:p>
        </p:txBody>
      </p:sp>
      <p:sp>
        <p:nvSpPr>
          <p:cNvPr id="75" name="Rechteck 74"/>
          <p:cNvSpPr/>
          <p:nvPr/>
        </p:nvSpPr>
        <p:spPr>
          <a:xfrm>
            <a:off x="3760544" y="1942855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Consumption</a:t>
            </a:r>
          </a:p>
        </p:txBody>
      </p:sp>
      <p:sp>
        <p:nvSpPr>
          <p:cNvPr id="76" name="Rechteck 75"/>
          <p:cNvSpPr/>
          <p:nvPr/>
        </p:nvSpPr>
        <p:spPr>
          <a:xfrm>
            <a:off x="3794634" y="1982691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Household Consumption</a:t>
            </a:r>
          </a:p>
        </p:txBody>
      </p:sp>
      <p:sp>
        <p:nvSpPr>
          <p:cNvPr id="77" name="Rechteck 76"/>
          <p:cNvSpPr/>
          <p:nvPr/>
        </p:nvSpPr>
        <p:spPr>
          <a:xfrm>
            <a:off x="3680450" y="1153076"/>
            <a:ext cx="1432333" cy="5416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anose="020F0502020204030204" pitchFamily="34" charset="0"/>
              </a:rPr>
              <a:t>Government Consumption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3355341" y="1423907"/>
            <a:ext cx="0" cy="816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endCxn id="77" idx="1"/>
          </p:cNvCxnSpPr>
          <p:nvPr/>
        </p:nvCxnSpPr>
        <p:spPr>
          <a:xfrm flipV="1">
            <a:off x="3355341" y="1423907"/>
            <a:ext cx="325109" cy="50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>
            <a:off x="3350481" y="2236576"/>
            <a:ext cx="263316" cy="3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/>
          <p:cNvCxnSpPr/>
          <p:nvPr/>
        </p:nvCxnSpPr>
        <p:spPr>
          <a:xfrm>
            <a:off x="6564083" y="1676310"/>
            <a:ext cx="0" cy="1008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bgerundetes Rechteck 50"/>
          <p:cNvSpPr/>
          <p:nvPr/>
        </p:nvSpPr>
        <p:spPr>
          <a:xfrm>
            <a:off x="4921962" y="2482066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96" name="Abgerundetes Rechteck 95"/>
          <p:cNvSpPr/>
          <p:nvPr/>
        </p:nvSpPr>
        <p:spPr>
          <a:xfrm>
            <a:off x="3533615" y="1027793"/>
            <a:ext cx="464343" cy="179161"/>
          </a:xfrm>
          <a:prstGeom prst="roundRect">
            <a:avLst>
              <a:gd name="adj" fmla="val 3188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Tax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97" name="Abgerundetes Rechteck 96"/>
          <p:cNvSpPr/>
          <p:nvPr/>
        </p:nvSpPr>
        <p:spPr>
          <a:xfrm>
            <a:off x="6247315" y="1866257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G2P</a:t>
            </a:r>
          </a:p>
        </p:txBody>
      </p:sp>
      <p:cxnSp>
        <p:nvCxnSpPr>
          <p:cNvPr id="99" name="Gerade Verbindung mit Pfeil 98"/>
          <p:cNvCxnSpPr/>
          <p:nvPr/>
        </p:nvCxnSpPr>
        <p:spPr>
          <a:xfrm flipV="1">
            <a:off x="7519988" y="1676310"/>
            <a:ext cx="0" cy="1008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Abgerundetes Rechteck 99"/>
          <p:cNvSpPr/>
          <p:nvPr/>
        </p:nvSpPr>
        <p:spPr>
          <a:xfrm>
            <a:off x="7160899" y="2120439"/>
            <a:ext cx="670973" cy="2322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latin typeface="Calibri" panose="020F0502020204030204" pitchFamily="34" charset="0"/>
              </a:rPr>
              <a:t>P2G</a:t>
            </a:r>
          </a:p>
        </p:txBody>
      </p:sp>
      <p:cxnSp>
        <p:nvCxnSpPr>
          <p:cNvPr id="101" name="Gerade Verbindung mit Pfeil 100"/>
          <p:cNvCxnSpPr>
            <a:endCxn id="58" idx="1"/>
          </p:cNvCxnSpPr>
          <p:nvPr/>
        </p:nvCxnSpPr>
        <p:spPr>
          <a:xfrm flipV="1">
            <a:off x="5112783" y="1421123"/>
            <a:ext cx="1205467" cy="10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winkelter Verbinder 103"/>
          <p:cNvCxnSpPr>
            <a:stCxn id="39" idx="3"/>
            <a:endCxn id="58" idx="0"/>
          </p:cNvCxnSpPr>
          <p:nvPr/>
        </p:nvCxnSpPr>
        <p:spPr>
          <a:xfrm>
            <a:off x="6815146" y="918733"/>
            <a:ext cx="239658" cy="2472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Abgerundetes Rechteck 106"/>
          <p:cNvSpPr/>
          <p:nvPr/>
        </p:nvSpPr>
        <p:spPr>
          <a:xfrm>
            <a:off x="5238960" y="1294509"/>
            <a:ext cx="855119" cy="246674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Calibri" panose="020F0502020204030204" pitchFamily="34" charset="0"/>
              </a:rPr>
              <a:t>Utility</a:t>
            </a:r>
          </a:p>
        </p:txBody>
      </p:sp>
      <p:cxnSp>
        <p:nvCxnSpPr>
          <p:cNvPr id="109" name="Gewinkelter Verbinder 108"/>
          <p:cNvCxnSpPr>
            <a:stCxn id="76" idx="3"/>
          </p:cNvCxnSpPr>
          <p:nvPr/>
        </p:nvCxnSpPr>
        <p:spPr>
          <a:xfrm>
            <a:off x="5226967" y="2253522"/>
            <a:ext cx="1091283" cy="48091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bgerundetes Rechteck 66"/>
          <p:cNvSpPr/>
          <p:nvPr/>
        </p:nvSpPr>
        <p:spPr>
          <a:xfrm>
            <a:off x="5422265" y="2318142"/>
            <a:ext cx="810600" cy="246674"/>
          </a:xfrm>
          <a:prstGeom prst="roundRect">
            <a:avLst/>
          </a:prstGeom>
          <a:solidFill>
            <a:schemeClr val="bg1"/>
          </a:solidFill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Calibri" panose="020F0502020204030204" pitchFamily="34" charset="0"/>
              </a:rPr>
              <a:t>Utility</a:t>
            </a:r>
          </a:p>
        </p:txBody>
      </p:sp>
      <p:cxnSp>
        <p:nvCxnSpPr>
          <p:cNvPr id="114" name="Gewinkelter Verbinder 113"/>
          <p:cNvCxnSpPr>
            <a:stCxn id="58" idx="3"/>
          </p:cNvCxnSpPr>
          <p:nvPr/>
        </p:nvCxnSpPr>
        <p:spPr>
          <a:xfrm>
            <a:off x="7791358" y="1421123"/>
            <a:ext cx="407199" cy="373645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bgerundetes Rechteck 111"/>
          <p:cNvSpPr/>
          <p:nvPr/>
        </p:nvSpPr>
        <p:spPr>
          <a:xfrm>
            <a:off x="7726506" y="3682826"/>
            <a:ext cx="953993" cy="359528"/>
          </a:xfrm>
          <a:prstGeom prst="roundRect">
            <a:avLst/>
          </a:prstGeom>
          <a:ln w="31750" cmpd="dbl"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latin typeface="Calibri" panose="020F0502020204030204" pitchFamily="34" charset="0"/>
              </a:rPr>
              <a:t>Resources, CO₂</a:t>
            </a:r>
          </a:p>
        </p:txBody>
      </p:sp>
      <p:cxnSp>
        <p:nvCxnSpPr>
          <p:cNvPr id="116" name="Gerade Verbindung mit Pfeil 115"/>
          <p:cNvCxnSpPr/>
          <p:nvPr/>
        </p:nvCxnSpPr>
        <p:spPr>
          <a:xfrm flipH="1">
            <a:off x="6008609" y="4945986"/>
            <a:ext cx="21948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winkelter Verbinder 117"/>
          <p:cNvCxnSpPr>
            <a:endCxn id="15" idx="2"/>
          </p:cNvCxnSpPr>
          <p:nvPr/>
        </p:nvCxnSpPr>
        <p:spPr>
          <a:xfrm rot="10800000">
            <a:off x="1993592" y="4985294"/>
            <a:ext cx="6209910" cy="17228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hteck 77"/>
          <p:cNvSpPr/>
          <p:nvPr/>
        </p:nvSpPr>
        <p:spPr>
          <a:xfrm>
            <a:off x="7288713" y="720670"/>
            <a:ext cx="904873" cy="3982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alibri" panose="020F0502020204030204" pitchFamily="34" charset="0"/>
              </a:rPr>
              <a:t>CO₂ Certificates</a:t>
            </a:r>
          </a:p>
        </p:txBody>
      </p:sp>
      <p:cxnSp>
        <p:nvCxnSpPr>
          <p:cNvPr id="20" name="Gewinkelter Verbinder 19"/>
          <p:cNvCxnSpPr>
            <a:stCxn id="78" idx="1"/>
            <a:endCxn id="58" idx="0"/>
          </p:cNvCxnSpPr>
          <p:nvPr/>
        </p:nvCxnSpPr>
        <p:spPr>
          <a:xfrm rot="10800000" flipV="1">
            <a:off x="7054805" y="919800"/>
            <a:ext cx="233909" cy="246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9" name="TextBox 8"/>
          <p:cNvSpPr txBox="1"/>
          <p:nvPr/>
        </p:nvSpPr>
        <p:spPr>
          <a:xfrm>
            <a:off x="6231879" y="1768910"/>
            <a:ext cx="2044380" cy="3545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 smtClean="0"/>
              <a:t>TIMES-</a:t>
            </a:r>
            <a:r>
              <a:rPr lang="en-US" sz="2000" dirty="0" err="1" smtClean="0"/>
              <a:t>PanEU</a:t>
            </a:r>
            <a:endParaRPr lang="en-US" sz="2000" dirty="0" smtClean="0"/>
          </a:p>
        </p:txBody>
      </p:sp>
      <p:sp>
        <p:nvSpPr>
          <p:cNvPr id="20" name="TextBox 9"/>
          <p:cNvSpPr txBox="1"/>
          <p:nvPr/>
        </p:nvSpPr>
        <p:spPr>
          <a:xfrm>
            <a:off x="6538404" y="4036889"/>
            <a:ext cx="1431329" cy="3409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000" dirty="0" smtClean="0"/>
              <a:t>NEWAGE</a:t>
            </a:r>
          </a:p>
        </p:txBody>
      </p:sp>
      <p:sp>
        <p:nvSpPr>
          <p:cNvPr id="23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4360862" cy="3492500"/>
          </a:xfrm>
        </p:spPr>
        <p:txBody>
          <a:bodyPr/>
          <a:lstStyle/>
          <a:p>
            <a:r>
              <a:rPr lang="en-US" dirty="0" smtClean="0"/>
              <a:t>Technology description in </a:t>
            </a:r>
            <a:r>
              <a:rPr lang="en-US" b="1" dirty="0" smtClean="0"/>
              <a:t>NEWAGE</a:t>
            </a:r>
            <a:r>
              <a:rPr lang="en-US" dirty="0" smtClean="0"/>
              <a:t> cannot be as detailed as in TIMES-</a:t>
            </a:r>
            <a:r>
              <a:rPr lang="en-US" dirty="0" err="1" smtClean="0"/>
              <a:t>PanEU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Calibrate NEWAGE‘s Reference Scenario according to values from TIMES-</a:t>
            </a:r>
            <a:r>
              <a:rPr lang="en-US" dirty="0" err="1" smtClean="0"/>
              <a:t>PanEU</a:t>
            </a:r>
            <a:endParaRPr lang="en-US" dirty="0" smtClean="0"/>
          </a:p>
          <a:p>
            <a:pPr lvl="1"/>
            <a:r>
              <a:rPr lang="en-US" dirty="0" smtClean="0"/>
              <a:t>Technology development of production sectors</a:t>
            </a:r>
          </a:p>
          <a:p>
            <a:pPr lvl="1"/>
            <a:r>
              <a:rPr lang="en-US" dirty="0" smtClean="0"/>
              <a:t>Upper and Lower growth boundaries for electricity generation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Actual Stage of NEWAGE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16" name="Pfeil nach unten 15"/>
          <p:cNvSpPr/>
          <p:nvPr/>
        </p:nvSpPr>
        <p:spPr>
          <a:xfrm>
            <a:off x="6878683" y="2290813"/>
            <a:ext cx="750770" cy="142463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17" name="Abgerundetes Rechteck 16"/>
          <p:cNvSpPr/>
          <p:nvPr/>
        </p:nvSpPr>
        <p:spPr>
          <a:xfrm>
            <a:off x="6085332" y="2587759"/>
            <a:ext cx="2337472" cy="6545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Reference Values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2990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267730" y="1134471"/>
          <a:ext cx="8608540" cy="38676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7620">
                  <a:extLst>
                    <a:ext uri="{9D8B030D-6E8A-4147-A177-3AD203B41FA5}">
                      <a16:colId xmlns:a16="http://schemas.microsoft.com/office/drawing/2014/main" val="2635121344"/>
                    </a:ext>
                  </a:extLst>
                </a:gridCol>
                <a:gridCol w="1334067">
                  <a:extLst>
                    <a:ext uri="{9D8B030D-6E8A-4147-A177-3AD203B41FA5}">
                      <a16:colId xmlns:a16="http://schemas.microsoft.com/office/drawing/2014/main" val="2441766696"/>
                    </a:ext>
                  </a:extLst>
                </a:gridCol>
                <a:gridCol w="1577091">
                  <a:extLst>
                    <a:ext uri="{9D8B030D-6E8A-4147-A177-3AD203B41FA5}">
                      <a16:colId xmlns:a16="http://schemas.microsoft.com/office/drawing/2014/main" val="4066326140"/>
                    </a:ext>
                  </a:extLst>
                </a:gridCol>
                <a:gridCol w="1616455">
                  <a:extLst>
                    <a:ext uri="{9D8B030D-6E8A-4147-A177-3AD203B41FA5}">
                      <a16:colId xmlns:a16="http://schemas.microsoft.com/office/drawing/2014/main" val="1145190627"/>
                    </a:ext>
                  </a:extLst>
                </a:gridCol>
                <a:gridCol w="1532594">
                  <a:extLst>
                    <a:ext uri="{9D8B030D-6E8A-4147-A177-3AD203B41FA5}">
                      <a16:colId xmlns:a16="http://schemas.microsoft.com/office/drawing/2014/main" val="619843932"/>
                    </a:ext>
                  </a:extLst>
                </a:gridCol>
                <a:gridCol w="1460713">
                  <a:extLst>
                    <a:ext uri="{9D8B030D-6E8A-4147-A177-3AD203B41FA5}">
                      <a16:colId xmlns:a16="http://schemas.microsoft.com/office/drawing/2014/main" val="2069885127"/>
                    </a:ext>
                  </a:extLst>
                </a:gridCol>
              </a:tblGrid>
              <a:tr h="605643"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Reference Scenario (REF)</a:t>
                      </a:r>
                      <a:endParaRPr lang="en-US" sz="14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Base Pathway (Base)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Local Solutions (LS)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Paris Agreement – EU (PA_EU)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Paris Agreement (PA)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3701810"/>
                  </a:ext>
                </a:extLst>
              </a:tr>
              <a:tr h="605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ETS sectors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62% reduction in 2050</a:t>
                      </a:r>
                      <a:endParaRPr lang="en-US" sz="14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83% reduction in 2050¹</a:t>
                      </a:r>
                      <a:endParaRPr lang="en-US" sz="14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83% reduction in 2050¹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95% reduction in 2050 compared to 1990 levels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95% reduction in 2050 compared to 1990 levels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088595"/>
                  </a:ext>
                </a:extLst>
              </a:tr>
              <a:tr h="19077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non-ETS sectors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no targets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 to 80% reduction in 2050¹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Extra European targets:</a:t>
                      </a:r>
                      <a:endParaRPr lang="en-US" sz="1400" dirty="0">
                        <a:effectLst/>
                      </a:endParaRPr>
                    </a:p>
                    <a:p>
                      <a:pPr marL="0" lv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400" b="1" dirty="0">
                          <a:effectLst/>
                        </a:rPr>
                        <a:t>Industry</a:t>
                      </a:r>
                      <a:endParaRPr lang="en-US" sz="1400" b="1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 to 80% reduction in 2050¹ on the national level</a:t>
                      </a:r>
                      <a:endParaRPr lang="en-US" sz="14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Extra European targets:</a:t>
                      </a:r>
                      <a:endParaRPr lang="en-US" sz="1400" dirty="0">
                        <a:effectLst/>
                      </a:endParaRPr>
                    </a:p>
                    <a:p>
                      <a:pPr marL="0" lv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400" b="1" dirty="0">
                          <a:effectLst/>
                        </a:rPr>
                        <a:t>Residential</a:t>
                      </a:r>
                      <a:endParaRPr lang="en-US" sz="1400" b="1" dirty="0">
                        <a:effectLst/>
                      </a:endParaRPr>
                    </a:p>
                    <a:p>
                      <a:pPr marL="0" lv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400" b="1" dirty="0">
                          <a:effectLst/>
                        </a:rPr>
                        <a:t>Transport</a:t>
                      </a:r>
                      <a:endParaRPr lang="en-US" sz="1400" b="1" dirty="0">
                        <a:effectLst/>
                      </a:endParaRPr>
                    </a:p>
                    <a:p>
                      <a:pPr marL="0" lv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GB" sz="1400" b="1" dirty="0">
                          <a:effectLst/>
                        </a:rPr>
                        <a:t>Services</a:t>
                      </a:r>
                      <a:endParaRPr lang="en-US" sz="1400" b="1" dirty="0">
                        <a:effectLst/>
                        <a:latin typeface="Georgia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107892"/>
                  </a:ext>
                </a:extLst>
              </a:tr>
              <a:tr h="605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Remaining </a:t>
                      </a:r>
                      <a:r>
                        <a:rPr lang="en-GB" sz="1400" dirty="0">
                          <a:effectLst/>
                        </a:rPr>
                        <a:t>regions</a:t>
                      </a:r>
                      <a:endParaRPr lang="en-US" sz="14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no targets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see A.2 “Regional Push”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see A.2 “Regional Push”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see A.2 “Regional Push”</a:t>
                      </a:r>
                      <a:endParaRPr lang="en-US" sz="140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 line with the 2°C target</a:t>
                      </a:r>
                      <a:endParaRPr lang="en-US" sz="1400" dirty="0">
                        <a:effectLst/>
                        <a:latin typeface="Calibri Light" panose="020F0302020204030204" pitchFamily="34" charset="0"/>
                        <a:ea typeface="Calibri" panose="020F05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6074773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304798" y="14750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67730" y="5068399"/>
            <a:ext cx="63881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[</a:t>
            </a:r>
            <a:r>
              <a:rPr kumimoji="0" lang="en-US" altLang="en-US" sz="1100" b="0" i="0" u="none" strike="noStrike" cap="none" normalizeH="0" baseline="30000" dirty="0" smtClean="0" bmk="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1]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Compared to 2005 levels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304798" y="147501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Diagramm 9"/>
          <p:cNvGraphicFramePr>
            <a:graphicFrameLocks/>
          </p:cNvGraphicFramePr>
          <p:nvPr/>
        </p:nvGraphicFramePr>
        <p:xfrm>
          <a:off x="352424" y="1285103"/>
          <a:ext cx="8536203" cy="3904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566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GDP EU28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11" name="Diagramm 10"/>
          <p:cNvGraphicFramePr/>
          <p:nvPr>
            <p:extLst>
              <p:ext uri="{D42A27DB-BD31-4B8C-83A1-F6EECF244321}">
                <p14:modId xmlns:p14="http://schemas.microsoft.com/office/powerpoint/2010/main" val="2071103530"/>
              </p:ext>
            </p:extLst>
          </p:nvPr>
        </p:nvGraphicFramePr>
        <p:xfrm>
          <a:off x="1288707" y="1112152"/>
          <a:ext cx="6286500" cy="397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59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GDP rest of the World (non EU28)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1005016" y="1362075"/>
          <a:ext cx="7241059" cy="373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968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Efficiency of Carbon cap-and-trade policies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10" name="Diagramm 9"/>
          <p:cNvGraphicFramePr/>
          <p:nvPr/>
        </p:nvGraphicFramePr>
        <p:xfrm>
          <a:off x="1441450" y="1800375"/>
          <a:ext cx="626110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28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39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Consumption of EG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9" name="Diagramm 8"/>
          <p:cNvGraphicFramePr>
            <a:graphicFrameLocks/>
          </p:cNvGraphicFramePr>
          <p:nvPr/>
        </p:nvGraphicFramePr>
        <p:xfrm>
          <a:off x="1107425" y="1048520"/>
          <a:ext cx="7431775" cy="416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6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Distributional impacts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are they?</a:t>
            </a:r>
          </a:p>
          <a:p>
            <a:r>
              <a:rPr lang="en-US" dirty="0"/>
              <a:t>Distributional impacts refer to the case when different household groups or individuals are affected by a policy to a different </a:t>
            </a:r>
            <a:r>
              <a:rPr lang="en-US" dirty="0" smtClean="0"/>
              <a:t>degree.</a:t>
            </a:r>
          </a:p>
          <a:p>
            <a:r>
              <a:rPr lang="en-US" dirty="0" smtClean="0"/>
              <a:t>Commonly associated with inequality</a:t>
            </a:r>
          </a:p>
          <a:p>
            <a:pPr lvl="1"/>
            <a:r>
              <a:rPr lang="en-US" dirty="0" smtClean="0"/>
              <a:t>Differences in environmental burden</a:t>
            </a:r>
          </a:p>
          <a:p>
            <a:pPr lvl="1"/>
            <a:r>
              <a:rPr lang="en-US" dirty="0" smtClean="0"/>
              <a:t>Distribution of income</a:t>
            </a:r>
          </a:p>
          <a:p>
            <a:pPr lvl="1"/>
            <a:r>
              <a:rPr lang="en-US" dirty="0" smtClean="0"/>
              <a:t>Distribution of welfare</a:t>
            </a:r>
          </a:p>
          <a:p>
            <a:pPr lvl="1"/>
            <a:r>
              <a:rPr lang="en-US" dirty="0" smtClean="0"/>
              <a:t>Access to energy (and carbon)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16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Efficiency of Carbon cap-and-trade policies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13" name="Diagramm 12"/>
          <p:cNvGraphicFramePr/>
          <p:nvPr/>
        </p:nvGraphicFramePr>
        <p:xfrm>
          <a:off x="584885" y="1145059"/>
          <a:ext cx="7710617" cy="416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7472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Income development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9" name="Diagramm 8"/>
          <p:cNvGraphicFramePr/>
          <p:nvPr/>
        </p:nvGraphicFramePr>
        <p:xfrm>
          <a:off x="467999" y="1187430"/>
          <a:ext cx="7489751" cy="3912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 from projects – Income development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17820" y="5195385"/>
            <a:ext cx="708660" cy="3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graphicFrame>
        <p:nvGraphicFramePr>
          <p:cNvPr id="10" name="Diagramm 9"/>
          <p:cNvGraphicFramePr/>
          <p:nvPr/>
        </p:nvGraphicFramePr>
        <p:xfrm>
          <a:off x="639770" y="1215240"/>
          <a:ext cx="7899429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354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 smtClean="0"/>
              <a:t>van </a:t>
            </a:r>
            <a:r>
              <a:rPr lang="en-US" sz="1200" dirty="0" err="1" smtClean="0"/>
              <a:t>Ruijven</a:t>
            </a:r>
            <a:r>
              <a:rPr lang="en-US" sz="1200" dirty="0" smtClean="0"/>
              <a:t>, Bas J. &amp; O’Neill, Brian C. &amp; Chateau, Jean, 2015. "Methods for including income distribution in global CGE models for long-term climate change research," Energy Economics, Elsevier, vol. 51(C), pages 530-543. </a:t>
            </a:r>
            <a:r>
              <a:rPr lang="en-US" sz="1200" dirty="0" smtClean="0">
                <a:hlinkClick r:id="rId3"/>
              </a:rPr>
              <a:t>https://ideas.repec.org/a/eee/eneeco/v51y2015icp530-543.html</a:t>
            </a:r>
            <a:endParaRPr lang="en-US" sz="1200" dirty="0" smtClean="0"/>
          </a:p>
          <a:p>
            <a:r>
              <a:rPr lang="en-US" sz="1200" dirty="0" err="1" smtClean="0"/>
              <a:t>Shoven</a:t>
            </a:r>
            <a:r>
              <a:rPr lang="en-US" sz="1200" dirty="0" smtClean="0"/>
              <a:t>, J. &amp; </a:t>
            </a:r>
            <a:r>
              <a:rPr lang="en-US" sz="1200" dirty="0" err="1" smtClean="0"/>
              <a:t>Whalley</a:t>
            </a:r>
            <a:r>
              <a:rPr lang="en-US" sz="1200" dirty="0" smtClean="0"/>
              <a:t>, J., 1992. “Applying General Equilibrium” Cambridge University Press.</a:t>
            </a:r>
          </a:p>
          <a:p>
            <a:r>
              <a:rPr lang="en-US" sz="1200" dirty="0"/>
              <a:t>A. </a:t>
            </a:r>
            <a:r>
              <a:rPr lang="en-US" sz="1200" dirty="0" err="1"/>
              <a:t>Bouet</a:t>
            </a:r>
            <a:r>
              <a:rPr lang="en-US" sz="1200" dirty="0"/>
              <a:t>, V. </a:t>
            </a:r>
            <a:r>
              <a:rPr lang="en-US" sz="1200" dirty="0" err="1"/>
              <a:t>Berisha-Krasniqui</a:t>
            </a:r>
            <a:r>
              <a:rPr lang="en-US" sz="1200" dirty="0"/>
              <a:t>, C. </a:t>
            </a:r>
            <a:r>
              <a:rPr lang="en-US" sz="1200" dirty="0" err="1"/>
              <a:t>Estrade</a:t>
            </a:r>
            <a:r>
              <a:rPr lang="en-US" sz="1200" dirty="0"/>
              <a:t> und D. </a:t>
            </a:r>
            <a:r>
              <a:rPr lang="en-US" sz="1200" dirty="0" err="1"/>
              <a:t>Laborde</a:t>
            </a:r>
            <a:r>
              <a:rPr lang="en-US" sz="1200" dirty="0"/>
              <a:t>, „Households heterogeneity in a global CGE model: an illustration with the MIRAGE-HH (MIRAGE-</a:t>
            </a:r>
            <a:r>
              <a:rPr lang="en-US" sz="1200" dirty="0" err="1"/>
              <a:t>HouseHolds</a:t>
            </a:r>
            <a:r>
              <a:rPr lang="en-US" sz="1200" dirty="0"/>
              <a:t>) model,“ </a:t>
            </a:r>
            <a:r>
              <a:rPr lang="en-US" sz="1200" dirty="0" err="1"/>
              <a:t>Larefi</a:t>
            </a:r>
            <a:r>
              <a:rPr lang="en-US" sz="1200" dirty="0"/>
              <a:t>, </a:t>
            </a:r>
            <a:r>
              <a:rPr lang="en-US" sz="1200" dirty="0" err="1"/>
              <a:t>Université</a:t>
            </a:r>
            <a:r>
              <a:rPr lang="en-US" sz="1200" dirty="0"/>
              <a:t> Bordeaux 4, Bordeaux, 2013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W. </a:t>
            </a:r>
            <a:r>
              <a:rPr lang="en-US" sz="1200" dirty="0" err="1"/>
              <a:t>Cai</a:t>
            </a:r>
            <a:r>
              <a:rPr lang="en-US" sz="1200" dirty="0"/>
              <a:t>, Y. Mu, C. Wang und J. Chen, „Distributional employment impacts of renewable and new energy – A case study of china,“ Renewable and Sustainable Energy Reviews, Bd. 39, pp. 1155-1163, 2014. </a:t>
            </a:r>
            <a:endParaRPr lang="en-US" sz="1200" dirty="0" smtClean="0"/>
          </a:p>
          <a:p>
            <a:r>
              <a:rPr lang="en-US" sz="1200" dirty="0"/>
              <a:t>S. Rausch und M. Mowers, „Distributional and efficiency impacts of clean and renewable energy standards for electricity,“ </a:t>
            </a:r>
            <a:r>
              <a:rPr lang="en-US" sz="1200" i="1" dirty="0"/>
              <a:t>Resource and Energy Economics, </a:t>
            </a:r>
            <a:r>
              <a:rPr lang="en-US" sz="1200" dirty="0"/>
              <a:t>Bd. 36, </a:t>
            </a:r>
            <a:r>
              <a:rPr lang="en-US" sz="1200" dirty="0" err="1"/>
              <a:t>Nr</a:t>
            </a:r>
            <a:r>
              <a:rPr lang="en-US" sz="1200" dirty="0"/>
              <a:t>. 2, p. 556–585, 2014.</a:t>
            </a:r>
            <a:endParaRPr lang="en-US" sz="1200" dirty="0" smtClean="0"/>
          </a:p>
          <a:p>
            <a:r>
              <a:rPr lang="en-US" sz="1200" dirty="0" smtClean="0"/>
              <a:t>Arrow, K. &amp; Debreu, G., 1954. “Existence of Equilibrium for a </a:t>
            </a:r>
            <a:r>
              <a:rPr lang="en-US" sz="1200" dirty="0"/>
              <a:t>C</a:t>
            </a:r>
            <a:r>
              <a:rPr lang="en-US" sz="1200" dirty="0" smtClean="0"/>
              <a:t>ompetitive Economy” </a:t>
            </a:r>
            <a:r>
              <a:rPr lang="en-US" sz="1200" dirty="0" err="1" smtClean="0"/>
              <a:t>Econometrica</a:t>
            </a:r>
            <a:r>
              <a:rPr lang="en-US" sz="1200" dirty="0" smtClean="0"/>
              <a:t>, The Econometric Society.</a:t>
            </a:r>
          </a:p>
          <a:p>
            <a:r>
              <a:rPr lang="en-US" sz="1200" dirty="0" smtClean="0"/>
              <a:t>Kelly, D., 2009 “Subsidies to industry and the environment” National Bureau of Economic Research</a:t>
            </a:r>
            <a:endParaRPr lang="en-US" sz="120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Heßbrühlstraße 49a, 70565 Stuttgart</a:t>
            </a:r>
          </a:p>
          <a:p>
            <a:endParaRPr lang="de-DE" dirty="0"/>
          </a:p>
        </p:txBody>
      </p:sp>
      <p:pic>
        <p:nvPicPr>
          <p:cNvPr id="2" name="Bildplatzhalt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" b="31423"/>
          <a:stretch/>
        </p:blipFill>
        <p:spPr>
          <a:xfrm>
            <a:off x="355360" y="2253117"/>
            <a:ext cx="1440000" cy="1440000"/>
          </a:xfrm>
        </p:spPr>
      </p:pic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Roland </a:t>
            </a:r>
            <a:r>
              <a:rPr lang="de-DE" dirty="0" err="1" smtClean="0"/>
              <a:t>Cunha</a:t>
            </a:r>
            <a:r>
              <a:rPr lang="de-DE" dirty="0" smtClean="0"/>
              <a:t> Montenegro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87833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87873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>
          <a:xfrm>
            <a:off x="2174399" y="3912292"/>
            <a:ext cx="4842773" cy="216000"/>
          </a:xfrm>
        </p:spPr>
        <p:txBody>
          <a:bodyPr/>
          <a:lstStyle/>
          <a:p>
            <a:r>
              <a:rPr lang="de-DE" dirty="0"/>
              <a:t>Institut für Energiewirtschaft und Rationelle Energieanwendung (IER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r</a:t>
            </a:r>
            <a:r>
              <a:rPr lang="de-DE" dirty="0" smtClean="0"/>
              <a:t>oland.montenegro@ier.uni-stuttgart.de</a:t>
            </a:r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IER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54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9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University </a:t>
            </a:r>
            <a:r>
              <a:rPr lang="de-DE" dirty="0" err="1" smtClean="0"/>
              <a:t>of</a:t>
            </a:r>
            <a:r>
              <a:rPr lang="de-DE" dirty="0" smtClean="0"/>
              <a:t>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7874828" y="5418000"/>
            <a:ext cx="223200" cy="126000"/>
          </a:xfrm>
        </p:spPr>
        <p:txBody>
          <a:bodyPr/>
          <a:lstStyle/>
          <a:p>
            <a:fld id="{9E82CC3C-1DC0-4FDA-9590-6CC506AB67F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Distributional impacts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3492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Yellow vest movement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2030 Agenda for Sustainable Development by the United Nations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00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Households</a:t>
            </a:r>
            <a:endParaRPr lang="en-US" dirty="0"/>
          </a:p>
        </p:txBody>
      </p:sp>
      <p:sp>
        <p:nvSpPr>
          <p:cNvPr id="8" name="Rechteck 13"/>
          <p:cNvSpPr/>
          <p:nvPr/>
        </p:nvSpPr>
        <p:spPr>
          <a:xfrm>
            <a:off x="1126657" y="2159236"/>
            <a:ext cx="1252503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1</a:t>
            </a:r>
          </a:p>
        </p:txBody>
      </p:sp>
      <p:sp>
        <p:nvSpPr>
          <p:cNvPr id="9" name="Rechteck 14"/>
          <p:cNvSpPr/>
          <p:nvPr/>
        </p:nvSpPr>
        <p:spPr>
          <a:xfrm>
            <a:off x="2575837" y="2159236"/>
            <a:ext cx="1252503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2</a:t>
            </a:r>
          </a:p>
        </p:txBody>
      </p:sp>
      <p:sp>
        <p:nvSpPr>
          <p:cNvPr id="10" name="Rechteck 15"/>
          <p:cNvSpPr/>
          <p:nvPr/>
        </p:nvSpPr>
        <p:spPr>
          <a:xfrm>
            <a:off x="4025017" y="2158531"/>
            <a:ext cx="1252503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3</a:t>
            </a:r>
          </a:p>
        </p:txBody>
      </p:sp>
      <p:sp>
        <p:nvSpPr>
          <p:cNvPr id="11" name="Rechteck 16"/>
          <p:cNvSpPr/>
          <p:nvPr/>
        </p:nvSpPr>
        <p:spPr>
          <a:xfrm>
            <a:off x="5474197" y="2158531"/>
            <a:ext cx="1252503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4</a:t>
            </a:r>
          </a:p>
        </p:txBody>
      </p:sp>
      <p:sp>
        <p:nvSpPr>
          <p:cNvPr id="12" name="Rechteck 17"/>
          <p:cNvSpPr/>
          <p:nvPr/>
        </p:nvSpPr>
        <p:spPr>
          <a:xfrm>
            <a:off x="6961014" y="2158531"/>
            <a:ext cx="1252503" cy="5879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Household 5</a:t>
            </a:r>
          </a:p>
        </p:txBody>
      </p:sp>
      <p:sp>
        <p:nvSpPr>
          <p:cNvPr id="13" name="Gleichschenkliges Dreieck 12"/>
          <p:cNvSpPr/>
          <p:nvPr/>
        </p:nvSpPr>
        <p:spPr>
          <a:xfrm rot="16200000">
            <a:off x="4090925" y="-13433"/>
            <a:ext cx="1163967" cy="7138223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cxnSp>
        <p:nvCxnSpPr>
          <p:cNvPr id="15" name="Gerade Verbindung mit Pfeil 21"/>
          <p:cNvCxnSpPr/>
          <p:nvPr/>
        </p:nvCxnSpPr>
        <p:spPr>
          <a:xfrm flipV="1">
            <a:off x="959834" y="3416300"/>
            <a:ext cx="1941" cy="7340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22"/>
          <p:cNvSpPr txBox="1"/>
          <p:nvPr/>
        </p:nvSpPr>
        <p:spPr>
          <a:xfrm rot="16200000">
            <a:off x="325885" y="3542898"/>
            <a:ext cx="914400" cy="2751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smtClean="0"/>
              <a:t>Income</a:t>
            </a:r>
            <a:endParaRPr lang="en-US" sz="1600" dirty="0" smtClean="0"/>
          </a:p>
        </p:txBody>
      </p:sp>
      <p:sp>
        <p:nvSpPr>
          <p:cNvPr id="17" name="Textfeld 24"/>
          <p:cNvSpPr txBox="1"/>
          <p:nvPr/>
        </p:nvSpPr>
        <p:spPr>
          <a:xfrm>
            <a:off x="1103797" y="4312927"/>
            <a:ext cx="914400" cy="27512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smtClean="0"/>
              <a:t>Population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26658" y="4245177"/>
            <a:ext cx="8915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44"/>
          <p:cNvGrpSpPr/>
          <p:nvPr/>
        </p:nvGrpSpPr>
        <p:grpSpPr>
          <a:xfrm>
            <a:off x="920650" y="4759230"/>
            <a:ext cx="613889" cy="551255"/>
            <a:chOff x="5186543" y="3223256"/>
            <a:chExt cx="880883" cy="870001"/>
          </a:xfrm>
        </p:grpSpPr>
        <p:sp>
          <p:nvSpPr>
            <p:cNvPr id="20" name="Rectangle 45"/>
            <p:cNvSpPr/>
            <p:nvPr/>
          </p:nvSpPr>
          <p:spPr>
            <a:xfrm>
              <a:off x="5261790" y="3580049"/>
              <a:ext cx="750390" cy="513208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1" name="Isosceles Triangle 46"/>
            <p:cNvSpPr/>
            <p:nvPr/>
          </p:nvSpPr>
          <p:spPr>
            <a:xfrm>
              <a:off x="5186543" y="3223256"/>
              <a:ext cx="880883" cy="359077"/>
            </a:xfrm>
            <a:prstGeom prst="triangle">
              <a:avLst>
                <a:gd name="adj" fmla="val 48971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2" name="Rectangle 47"/>
            <p:cNvSpPr/>
            <p:nvPr/>
          </p:nvSpPr>
          <p:spPr>
            <a:xfrm>
              <a:off x="5385782" y="3752118"/>
              <a:ext cx="251203" cy="33331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3" name="Rectangle 48"/>
            <p:cNvSpPr/>
            <p:nvPr/>
          </p:nvSpPr>
          <p:spPr>
            <a:xfrm>
              <a:off x="5717834" y="3745086"/>
              <a:ext cx="166440" cy="20270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3" name="Ellipse 2"/>
          <p:cNvSpPr/>
          <p:nvPr/>
        </p:nvSpPr>
        <p:spPr>
          <a:xfrm>
            <a:off x="815259" y="4635203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grpSp>
        <p:nvGrpSpPr>
          <p:cNvPr id="24" name="Group 44"/>
          <p:cNvGrpSpPr/>
          <p:nvPr/>
        </p:nvGrpSpPr>
        <p:grpSpPr>
          <a:xfrm>
            <a:off x="1711252" y="4767126"/>
            <a:ext cx="613889" cy="551255"/>
            <a:chOff x="5186543" y="3223256"/>
            <a:chExt cx="880883" cy="870001"/>
          </a:xfrm>
        </p:grpSpPr>
        <p:sp>
          <p:nvSpPr>
            <p:cNvPr id="25" name="Rectangle 45"/>
            <p:cNvSpPr/>
            <p:nvPr/>
          </p:nvSpPr>
          <p:spPr>
            <a:xfrm>
              <a:off x="5261790" y="3580049"/>
              <a:ext cx="750390" cy="513208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6" name="Isosceles Triangle 46"/>
            <p:cNvSpPr/>
            <p:nvPr/>
          </p:nvSpPr>
          <p:spPr>
            <a:xfrm>
              <a:off x="5186543" y="3223256"/>
              <a:ext cx="880883" cy="359077"/>
            </a:xfrm>
            <a:prstGeom prst="triangle">
              <a:avLst>
                <a:gd name="adj" fmla="val 48971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7" name="Rectangle 47"/>
            <p:cNvSpPr/>
            <p:nvPr/>
          </p:nvSpPr>
          <p:spPr>
            <a:xfrm>
              <a:off x="5385782" y="3752118"/>
              <a:ext cx="251203" cy="33331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28" name="Rectangle 48"/>
            <p:cNvSpPr/>
            <p:nvPr/>
          </p:nvSpPr>
          <p:spPr>
            <a:xfrm>
              <a:off x="5717834" y="3745086"/>
              <a:ext cx="166440" cy="20270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29" name="Ellipse 28"/>
          <p:cNvSpPr/>
          <p:nvPr/>
        </p:nvSpPr>
        <p:spPr>
          <a:xfrm>
            <a:off x="1605861" y="4675467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30" name="Ellipse 29"/>
          <p:cNvSpPr/>
          <p:nvPr/>
        </p:nvSpPr>
        <p:spPr>
          <a:xfrm>
            <a:off x="1850102" y="4545549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grpSp>
        <p:nvGrpSpPr>
          <p:cNvPr id="31" name="Group 44"/>
          <p:cNvGrpSpPr/>
          <p:nvPr/>
        </p:nvGrpSpPr>
        <p:grpSpPr>
          <a:xfrm>
            <a:off x="7781347" y="4754273"/>
            <a:ext cx="613889" cy="551255"/>
            <a:chOff x="5186543" y="3223256"/>
            <a:chExt cx="880883" cy="870001"/>
          </a:xfrm>
        </p:grpSpPr>
        <p:sp>
          <p:nvSpPr>
            <p:cNvPr id="32" name="Rectangle 45"/>
            <p:cNvSpPr/>
            <p:nvPr/>
          </p:nvSpPr>
          <p:spPr>
            <a:xfrm>
              <a:off x="5261790" y="3580049"/>
              <a:ext cx="750390" cy="513208"/>
            </a:xfrm>
            <a:prstGeom prst="rect">
              <a:avLst/>
            </a:prstGeom>
            <a:ln w="285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33" name="Isosceles Triangle 46"/>
            <p:cNvSpPr/>
            <p:nvPr/>
          </p:nvSpPr>
          <p:spPr>
            <a:xfrm>
              <a:off x="5186543" y="3223256"/>
              <a:ext cx="880883" cy="359077"/>
            </a:xfrm>
            <a:prstGeom prst="triangle">
              <a:avLst>
                <a:gd name="adj" fmla="val 48971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34" name="Rectangle 47"/>
            <p:cNvSpPr/>
            <p:nvPr/>
          </p:nvSpPr>
          <p:spPr>
            <a:xfrm>
              <a:off x="5385782" y="3752118"/>
              <a:ext cx="251203" cy="33331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  <p:sp>
          <p:nvSpPr>
            <p:cNvPr id="35" name="Rectangle 48"/>
            <p:cNvSpPr/>
            <p:nvPr/>
          </p:nvSpPr>
          <p:spPr>
            <a:xfrm>
              <a:off x="5717834" y="3745086"/>
              <a:ext cx="166440" cy="20270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 smtClean="0"/>
            </a:p>
          </p:txBody>
        </p:sp>
      </p:grpSp>
      <p:sp>
        <p:nvSpPr>
          <p:cNvPr id="36" name="Ellipse 35"/>
          <p:cNvSpPr/>
          <p:nvPr/>
        </p:nvSpPr>
        <p:spPr>
          <a:xfrm>
            <a:off x="7675956" y="4630246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37" name="Ellipse 36"/>
          <p:cNvSpPr/>
          <p:nvPr/>
        </p:nvSpPr>
        <p:spPr>
          <a:xfrm>
            <a:off x="8101887" y="4473490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38" name="Ellipse 37"/>
          <p:cNvSpPr/>
          <p:nvPr/>
        </p:nvSpPr>
        <p:spPr>
          <a:xfrm>
            <a:off x="7974579" y="4222521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39" name="Ellipse 38"/>
          <p:cNvSpPr/>
          <p:nvPr/>
        </p:nvSpPr>
        <p:spPr>
          <a:xfrm>
            <a:off x="7929374" y="4593795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0" name="Ellipse 39"/>
          <p:cNvSpPr/>
          <p:nvPr/>
        </p:nvSpPr>
        <p:spPr>
          <a:xfrm>
            <a:off x="8288612" y="4231902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1" name="Ellipse 40"/>
          <p:cNvSpPr/>
          <p:nvPr/>
        </p:nvSpPr>
        <p:spPr>
          <a:xfrm>
            <a:off x="7772322" y="4382079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2" name="Ellipse 41"/>
          <p:cNvSpPr/>
          <p:nvPr/>
        </p:nvSpPr>
        <p:spPr>
          <a:xfrm>
            <a:off x="8299042" y="4614821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3" name="Ellipse 42"/>
          <p:cNvSpPr/>
          <p:nvPr/>
        </p:nvSpPr>
        <p:spPr>
          <a:xfrm>
            <a:off x="7813881" y="4143079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4" name="Ellipse 43"/>
          <p:cNvSpPr/>
          <p:nvPr/>
        </p:nvSpPr>
        <p:spPr>
          <a:xfrm>
            <a:off x="8239812" y="3986323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6" name="Ellipse 45"/>
          <p:cNvSpPr/>
          <p:nvPr/>
        </p:nvSpPr>
        <p:spPr>
          <a:xfrm>
            <a:off x="8067299" y="4106628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  <p:sp>
        <p:nvSpPr>
          <p:cNvPr id="48" name="Ellipse 47"/>
          <p:cNvSpPr/>
          <p:nvPr/>
        </p:nvSpPr>
        <p:spPr>
          <a:xfrm>
            <a:off x="7910247" y="3894912"/>
            <a:ext cx="331773" cy="32693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€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68348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3" grpId="0" animBg="1"/>
      <p:bldP spid="29" grpId="0" animBg="1"/>
      <p:bldP spid="30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Challenge</a:t>
            </a:r>
            <a:endParaRPr lang="en-US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/>
          </p:nvPr>
        </p:nvGraphicFramePr>
        <p:xfrm>
          <a:off x="689548" y="1199213"/>
          <a:ext cx="7704944" cy="390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84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year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Motivation – Challenge</a:t>
            </a:r>
            <a:endParaRPr lang="en-US" dirty="0"/>
          </a:p>
        </p:txBody>
      </p:sp>
      <p:graphicFrame>
        <p:nvGraphicFramePr>
          <p:cNvPr id="8" name="Diagramm 7"/>
          <p:cNvGraphicFramePr>
            <a:graphicFrameLocks/>
          </p:cNvGraphicFramePr>
          <p:nvPr>
            <p:extLst/>
          </p:nvPr>
        </p:nvGraphicFramePr>
        <p:xfrm>
          <a:off x="689548" y="1199213"/>
          <a:ext cx="7704944" cy="390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86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University of Stuttgart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8208000" cy="276225"/>
          </a:xfrm>
        </p:spPr>
        <p:txBody>
          <a:bodyPr/>
          <a:lstStyle/>
          <a:p>
            <a:r>
              <a:rPr lang="en-US" dirty="0" smtClean="0"/>
              <a:t>Reduction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2469</Words>
  <Application>Microsoft Office PowerPoint</Application>
  <PresentationFormat>Bildschirmpräsentation (16:10)</PresentationFormat>
  <Paragraphs>991</Paragraphs>
  <Slides>45</Slides>
  <Notes>43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Georgia</vt:lpstr>
      <vt:lpstr>Symbol</vt:lpstr>
      <vt:lpstr>Times New Roman</vt:lpstr>
      <vt:lpstr>Uni_Stuttgart</vt:lpstr>
      <vt:lpstr>Distributional Impacts of Energy and Climate Policies in Germany and the EU</vt:lpstr>
      <vt:lpstr>Agenda</vt:lpstr>
      <vt:lpstr>Introduction</vt:lpstr>
      <vt:lpstr>Introduction</vt:lpstr>
      <vt:lpstr>Introduction</vt:lpstr>
      <vt:lpstr>Recap from last year</vt:lpstr>
      <vt:lpstr>Recap from last year</vt:lpstr>
      <vt:lpstr>Recap from last year</vt:lpstr>
      <vt:lpstr>Scenarios</vt:lpstr>
      <vt:lpstr>Scenarios</vt:lpstr>
      <vt:lpstr>Recap from last year</vt:lpstr>
      <vt:lpstr>Recap from last year</vt:lpstr>
      <vt:lpstr>Recap from last year</vt:lpstr>
      <vt:lpstr>Recap from last year</vt:lpstr>
      <vt:lpstr>Recap from last year</vt:lpstr>
      <vt:lpstr>Recap from last year</vt:lpstr>
      <vt:lpstr>Recap from last year</vt:lpstr>
      <vt:lpstr>Recap from last year</vt:lpstr>
      <vt:lpstr>Recap from last year</vt:lpstr>
      <vt:lpstr>Recap from last year</vt:lpstr>
      <vt:lpstr>Modelling different households</vt:lpstr>
      <vt:lpstr>Modelling different households</vt:lpstr>
      <vt:lpstr>Findings and Challenges</vt:lpstr>
      <vt:lpstr>Modelling different households</vt:lpstr>
      <vt:lpstr>Modelling different households</vt:lpstr>
      <vt:lpstr>Findings and Challenges</vt:lpstr>
      <vt:lpstr>Modelling different households</vt:lpstr>
      <vt:lpstr>Findings and Challenges</vt:lpstr>
      <vt:lpstr>Preliminary results</vt:lpstr>
      <vt:lpstr>Preliminary results</vt:lpstr>
      <vt:lpstr>Recap from last year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Bibliography</vt:lpstr>
      <vt:lpstr>PowerPoint-Präsentation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2017-01-10T16:02:24Z</dcterms:created>
  <dcterms:modified xsi:type="dcterms:W3CDTF">2020-11-30T17:24:13Z</dcterms:modified>
</cp:coreProperties>
</file>